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329" r:id="rId6"/>
    <p:sldId id="389" r:id="rId7"/>
    <p:sldId id="392" r:id="rId8"/>
    <p:sldId id="376" r:id="rId9"/>
    <p:sldId id="387" r:id="rId10"/>
    <p:sldId id="384" r:id="rId11"/>
    <p:sldId id="385" r:id="rId12"/>
    <p:sldId id="380" r:id="rId13"/>
    <p:sldId id="381" r:id="rId14"/>
    <p:sldId id="388" r:id="rId15"/>
    <p:sldId id="359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45A13"/>
    <a:srgbClr val="B04300"/>
    <a:srgbClr val="78C4CE"/>
    <a:srgbClr val="362F2A"/>
    <a:srgbClr val="C04900"/>
    <a:srgbClr val="B4A9A2"/>
    <a:srgbClr val="D25000"/>
    <a:srgbClr val="62CBE0"/>
    <a:srgbClr val="368B96"/>
    <a:srgbClr val="F8861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90" autoAdjust="0"/>
    <p:restoredTop sz="94943" autoAdjust="0"/>
  </p:normalViewPr>
  <p:slideViewPr>
    <p:cSldViewPr snapToGrid="0" showGuides="1">
      <p:cViewPr varScale="1">
        <p:scale>
          <a:sx n="87" d="100"/>
          <a:sy n="87" d="100"/>
        </p:scale>
        <p:origin x="-1764" y="-72"/>
      </p:cViewPr>
      <p:guideLst>
        <p:guide orient="horz" pos="2160"/>
        <p:guide orient="horz" pos="1817"/>
        <p:guide pos="2941"/>
        <p:guide pos="267"/>
        <p:guide pos="549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024" y="-96"/>
      </p:cViewPr>
      <p:guideLst>
        <p:guide orient="horz" pos="2928"/>
        <p:guide orient="horz" pos="5766"/>
        <p:guide pos="349"/>
        <p:guide pos="398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432446" y="8760072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B61D5-5702-4CCE-8106-C17C86B8B1BF}" type="slidenum">
              <a:rPr lang="en-US" sz="100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10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43879" y="8946277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12803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441645" y="8759446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accent5"/>
                </a:solidFill>
              </a:defRPr>
            </a:lvl1pPr>
          </a:lstStyle>
          <a:p>
            <a:fld id="{1841024A-B8CA-428A-A893-6C489152C4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879" y="8946277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82183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1125" indent="-111125" algn="l" defTabSz="914400" rtl="0" eaLnBrk="1" latinLnBrk="0" hangingPunct="1">
      <a:lnSpc>
        <a:spcPct val="95000"/>
      </a:lnSpc>
      <a:spcBef>
        <a:spcPts val="0"/>
      </a:spcBef>
      <a:spcAft>
        <a:spcPts val="300"/>
      </a:spcAft>
      <a:buClr>
        <a:schemeClr val="accent1"/>
      </a:buClr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0988" indent="-115888" algn="l" defTabSz="914400" rtl="0" eaLnBrk="1" latinLnBrk="0" hangingPunct="1">
      <a:lnSpc>
        <a:spcPct val="95000"/>
      </a:lnSpc>
      <a:spcAft>
        <a:spcPts val="150"/>
      </a:spcAft>
      <a:buClr>
        <a:schemeClr val="accent5"/>
      </a:buClr>
      <a:buFont typeface="Wingdings" pitchFamily="2" charset="2"/>
      <a:buChar char="§"/>
      <a:defRPr sz="1000" kern="1200">
        <a:solidFill>
          <a:schemeClr val="accent5"/>
        </a:solidFill>
        <a:latin typeface="+mn-lt"/>
        <a:ea typeface="+mn-ea"/>
        <a:cs typeface="+mn-cs"/>
      </a:defRPr>
    </a:lvl2pPr>
    <a:lvl3pPr marL="461963" indent="-111125" algn="l" defTabSz="914400" rtl="0" eaLnBrk="1" latinLnBrk="0" hangingPunct="1">
      <a:lnSpc>
        <a:spcPct val="95000"/>
      </a:lnSpc>
      <a:spcAft>
        <a:spcPts val="150"/>
      </a:spcAft>
      <a:buClr>
        <a:schemeClr val="accent5"/>
      </a:buClr>
      <a:buFont typeface="Wingdings" pitchFamily="2" charset="2"/>
      <a:buChar char="§"/>
      <a:defRPr sz="1000" kern="1200">
        <a:solidFill>
          <a:schemeClr val="accent5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buClr>
        <a:schemeClr val="accent5"/>
      </a:buClr>
      <a:buFont typeface="Wingdings" pitchFamily="2" charset="2"/>
      <a:buChar char="§"/>
      <a:defRPr sz="1200" kern="1200">
        <a:solidFill>
          <a:schemeClr val="accent5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buClr>
        <a:schemeClr val="accent5"/>
      </a:buClr>
      <a:buFont typeface="Wingdings" pitchFamily="2" charset="2"/>
      <a:buChar char="§"/>
      <a:defRPr sz="1200" kern="1200">
        <a:solidFill>
          <a:schemeClr val="accent5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1298E-09D2-4F98-B954-86421036320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1024A-B8CA-428A-A893-6C489152C48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0712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1024A-B8CA-428A-A893-6C489152C48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0712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1024A-B8CA-428A-A893-6C489152C48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702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Gamer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854"/>
            <a:ext cx="9144000" cy="687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" y="1449495"/>
            <a:ext cx="3328987" cy="7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97809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139252"/>
            <a:ext cx="8421688" cy="52948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5275" y="1075055"/>
            <a:ext cx="8421688" cy="43370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546641"/>
            <a:ext cx="3989646" cy="4887497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5275" y="1075055"/>
            <a:ext cx="8421688" cy="43370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2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4572000" y="1546641"/>
            <a:ext cx="3955055" cy="4887497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8181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295275" y="1784766"/>
            <a:ext cx="3990286" cy="464937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572000" y="1784766"/>
            <a:ext cx="3968253" cy="464937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5275" y="1347651"/>
            <a:ext cx="3989341" cy="435430"/>
          </a:xfr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572000" y="1347651"/>
            <a:ext cx="3979817" cy="435430"/>
          </a:xfr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949924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Dev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Yvette.DUARTE\Desktop\Qualcomm QCT\art\png\shadow_device5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4746625"/>
            <a:ext cx="9144000" cy="21113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5275" y="1075055"/>
            <a:ext cx="8421688" cy="43370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Device with Call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5275" y="1075055"/>
            <a:ext cx="8421688" cy="43370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2" descr="\\MV-FS\Projects\Qualcomm\11-0054 QCT Template\art\png\platform_ful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457791" y="4763334"/>
            <a:ext cx="6686209" cy="2094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reat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3426" y="1722439"/>
            <a:ext cx="7677150" cy="4411662"/>
          </a:xfrm>
          <a:ln w="76200" cap="sq">
            <a:solidFill>
              <a:schemeClr val="bg1"/>
            </a:solidFill>
            <a:miter lim="800000"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7587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01637" y="2378075"/>
            <a:ext cx="8337551" cy="4479925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521236" y="2484438"/>
            <a:ext cx="8095542" cy="4373562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01638" y="2484437"/>
            <a:ext cx="8337550" cy="3567113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21030" y="3741738"/>
            <a:ext cx="7338604" cy="2089249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6350" lvl="1" indent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©2012 Qualcomm Incorporated. All rights reserved. Qualcomm is registered trademark of Qualcomm Incorporated. All the trademarks or brands in this document are registered by their respective owner.  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QUALCOMM Incorporated, 5775 Morehouse Drive, San Diego, CA 92121-1714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03250" y="2733674"/>
            <a:ext cx="5438775" cy="8477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6000" b="1" kern="1200" spc="-150" baseline="0" dirty="0" smtClean="0">
                <a:solidFill>
                  <a:schemeClr val="accent1">
                    <a:lumMod val="75000"/>
                    <a:alpha val="92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Thank You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79" y="273050"/>
            <a:ext cx="8729663" cy="5619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333333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rgbClr val="333333"/>
                </a:solidFill>
              </a:defRPr>
            </a:lvl2pPr>
            <a:lvl3pPr>
              <a:buClr>
                <a:schemeClr val="tx2"/>
              </a:buClr>
              <a:defRPr>
                <a:solidFill>
                  <a:srgbClr val="333333"/>
                </a:solidFill>
              </a:defRPr>
            </a:lvl3pPr>
            <a:lvl4pPr>
              <a:buClr>
                <a:schemeClr val="accent1"/>
              </a:buClr>
              <a:buFont typeface="Lucida Grande"/>
              <a:buChar char="»"/>
              <a:defRPr>
                <a:solidFill>
                  <a:srgbClr val="333333"/>
                </a:solidFill>
              </a:defRPr>
            </a:lvl4pPr>
            <a:lvl5pPr>
              <a:buClr>
                <a:schemeClr val="tx2"/>
              </a:buCl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028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ancer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" y="1449495"/>
            <a:ext cx="3328987" cy="7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954844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mbrella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" y="1449495"/>
            <a:ext cx="3328987" cy="7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364153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ffic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6" y="2286000"/>
            <a:ext cx="3685342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" y="1449495"/>
            <a:ext cx="3328987" cy="7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26665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Hands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6" y="2286000"/>
            <a:ext cx="4037012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" y="1449495"/>
            <a:ext cx="3328987" cy="7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411349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nd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6" y="2286000"/>
            <a:ext cx="4037012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" y="1449495"/>
            <a:ext cx="3328987" cy="7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387649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4" y="2641600"/>
            <a:ext cx="3706812" cy="2457449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b="1" kern="12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063" y="5302250"/>
            <a:ext cx="3716337" cy="90367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18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d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6425" y="3429000"/>
            <a:ext cx="4498975" cy="2557142"/>
          </a:xfrm>
        </p:spPr>
        <p:txBody>
          <a:bodyPr tIns="0" bIns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0" kern="1200" spc="-150" dirty="0">
                <a:solidFill>
                  <a:schemeClr val="tx1">
                    <a:lumMod val="65000"/>
                    <a:lumOff val="35000"/>
                    <a:alpha val="92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Big Idea Text with Emphasis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546641"/>
            <a:ext cx="8421688" cy="4887497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5275" y="1075055"/>
            <a:ext cx="8421688" cy="43370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2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850" y="6575169"/>
            <a:ext cx="4267200" cy="263782"/>
          </a:xfrm>
          <a:prstGeom prst="rect">
            <a:avLst/>
          </a:prstGeom>
          <a:noFill/>
        </p:spPr>
        <p:txBody>
          <a:bodyPr vert="horz" wrap="square" lIns="91440" tIns="91440" rIns="91440" bIns="91440" rtlCol="0" anchor="b" anchorCtr="0">
            <a:noAutofit/>
          </a:bodyPr>
          <a:lstStyle/>
          <a:p>
            <a:r>
              <a:rPr lang="en-US" sz="800" kern="1200" smtClean="0">
                <a:solidFill>
                  <a:schemeClr val="accent5"/>
                </a:solidFill>
                <a:latin typeface="+mn-lt"/>
                <a:ea typeface="+mn-ea"/>
                <a:cs typeface="Arial" pitchFamily="34" charset="0"/>
              </a:rPr>
              <a:t>© 2012 </a:t>
            </a:r>
            <a:r>
              <a:rPr lang="en-US" sz="800" kern="1200" dirty="0" smtClean="0">
                <a:solidFill>
                  <a:schemeClr val="accent5"/>
                </a:solidFill>
                <a:latin typeface="+mn-lt"/>
                <a:ea typeface="+mn-ea"/>
                <a:cs typeface="Arial" pitchFamily="34" charset="0"/>
              </a:rPr>
              <a:t>QUALCOMM Incorporated. All rights reserved. </a:t>
            </a:r>
            <a:endParaRPr lang="en-US" sz="800" kern="1200" dirty="0">
              <a:solidFill>
                <a:schemeClr val="accent5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95275" y="1543050"/>
            <a:ext cx="8421688" cy="489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6545105"/>
            <a:ext cx="504825" cy="24622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r"/>
            <a:fld id="{44A78482-F503-407B-859D-DF2E9F9065A4}" type="slidenum">
              <a:rPr lang="en-US" sz="800" smtClean="0">
                <a:solidFill>
                  <a:schemeClr val="accent5"/>
                </a:solidFill>
                <a:latin typeface="+mj-lt"/>
              </a:rPr>
              <a:pPr algn="r"/>
              <a:t>‹#›</a:t>
            </a:fld>
            <a:endParaRPr lang="en-US" sz="800" dirty="0">
              <a:solidFill>
                <a:schemeClr val="accent5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51" r:id="rId7"/>
    <p:sldLayoutId id="2147483685" r:id="rId8"/>
    <p:sldLayoutId id="2147483650" r:id="rId9"/>
    <p:sldLayoutId id="2147483686" r:id="rId10"/>
    <p:sldLayoutId id="2147483659" r:id="rId11"/>
    <p:sldLayoutId id="2147483688" r:id="rId12"/>
    <p:sldLayoutId id="2147483689" r:id="rId13"/>
    <p:sldLayoutId id="2147483660" r:id="rId14"/>
    <p:sldLayoutId id="2147483661" r:id="rId15"/>
    <p:sldLayoutId id="2147483655" r:id="rId16"/>
    <p:sldLayoutId id="2147483690" r:id="rId17"/>
    <p:sldLayoutId id="2147483663" r:id="rId18"/>
    <p:sldLayoutId id="2147483698" r:id="rId19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b="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600"/>
        </a:spcBef>
        <a:spcAft>
          <a:spcPts val="300"/>
        </a:spcAft>
        <a:buClr>
          <a:schemeClr val="accent1"/>
        </a:buClr>
        <a:buSzPct val="110000"/>
        <a:buFont typeface="Wingdings" pitchFamily="2" charset="2"/>
        <a:buChar char="§"/>
        <a:defRPr lang="en-US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01638" indent="-173038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Clr>
          <a:schemeClr val="bg2"/>
        </a:buClr>
        <a:buFont typeface="Wingdings" pitchFamily="2" charset="2"/>
        <a:buChar char="§"/>
        <a:defRPr lang="en-US" sz="1600" kern="1200" dirty="0" smtClean="0">
          <a:solidFill>
            <a:schemeClr val="accent5"/>
          </a:solidFill>
          <a:latin typeface="Arial" pitchFamily="34" charset="0"/>
          <a:ea typeface="+mn-ea"/>
          <a:cs typeface="Arial" pitchFamily="34" charset="0"/>
        </a:defRPr>
      </a:lvl2pPr>
      <a:lvl3pPr marL="630238" indent="-173038" algn="l" defTabSz="914400" rtl="0" eaLnBrk="1" latinLnBrk="0" hangingPunct="1">
        <a:lnSpc>
          <a:spcPct val="95000"/>
        </a:lnSpc>
        <a:spcBef>
          <a:spcPts val="0"/>
        </a:spcBef>
        <a:spcAft>
          <a:spcPts val="150"/>
        </a:spcAft>
        <a:buClr>
          <a:schemeClr val="bg2"/>
        </a:buClr>
        <a:buFont typeface="Wingdings" pitchFamily="2" charset="2"/>
        <a:buChar char="§"/>
        <a:defRPr lang="en-US" sz="1400" kern="1200" dirty="0" smtClean="0">
          <a:solidFill>
            <a:schemeClr val="accent5"/>
          </a:solidFill>
          <a:latin typeface="Arial" pitchFamily="34" charset="0"/>
          <a:ea typeface="+mn-ea"/>
          <a:cs typeface="Arial" pitchFamily="34" charset="0"/>
        </a:defRPr>
      </a:lvl3pPr>
      <a:lvl4pPr marL="858838" indent="-173038" algn="l" defTabSz="914400" rtl="0" eaLnBrk="1" latinLnBrk="0" hangingPunct="1">
        <a:lnSpc>
          <a:spcPct val="95000"/>
        </a:lnSpc>
        <a:spcBef>
          <a:spcPts val="0"/>
        </a:spcBef>
        <a:spcAft>
          <a:spcPts val="150"/>
        </a:spcAft>
        <a:buClr>
          <a:schemeClr val="bg2"/>
        </a:buClr>
        <a:buFont typeface="Wingdings" pitchFamily="2" charset="2"/>
        <a:buChar char="§"/>
        <a:defRPr lang="en-US" sz="1400" kern="1200" dirty="0" smtClean="0">
          <a:solidFill>
            <a:schemeClr val="accent5"/>
          </a:solidFill>
          <a:latin typeface="Arial" pitchFamily="34" charset="0"/>
          <a:ea typeface="+mn-ea"/>
          <a:cs typeface="Arial" pitchFamily="34" charset="0"/>
        </a:defRPr>
      </a:lvl4pPr>
      <a:lvl5pPr marL="1087438" indent="-173038" algn="l" defTabSz="914400" rtl="0" eaLnBrk="1" latinLnBrk="0" hangingPunct="1">
        <a:lnSpc>
          <a:spcPct val="95000"/>
        </a:lnSpc>
        <a:spcBef>
          <a:spcPts val="0"/>
        </a:spcBef>
        <a:spcAft>
          <a:spcPts val="150"/>
        </a:spcAft>
        <a:buClr>
          <a:schemeClr val="bg2"/>
        </a:buClr>
        <a:buFont typeface="Wingdings" pitchFamily="2" charset="2"/>
        <a:buChar char="§"/>
        <a:defRPr lang="en-US" sz="1400" kern="1200" dirty="0">
          <a:solidFill>
            <a:schemeClr val="accent5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514333" cy="2813049"/>
          </a:xfrm>
        </p:spPr>
        <p:txBody>
          <a:bodyPr/>
          <a:lstStyle/>
          <a:p>
            <a:r>
              <a:rPr lang="en-US" dirty="0" smtClean="0"/>
              <a:t>Discussion of Indoor Location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359651"/>
            <a:ext cx="4057650" cy="923454"/>
          </a:xfrm>
        </p:spPr>
        <p:txBody>
          <a:bodyPr/>
          <a:lstStyle/>
          <a:p>
            <a:r>
              <a:rPr lang="en-US" dirty="0" smtClean="0"/>
              <a:t>Kirk Burroughs</a:t>
            </a:r>
          </a:p>
          <a:p>
            <a:r>
              <a:rPr lang="en-US" dirty="0" smtClean="0"/>
              <a:t>Sr. Director of Technology, QCES</a:t>
            </a:r>
          </a:p>
          <a:p>
            <a:r>
              <a:rPr lang="en-US" dirty="0" smtClean="0"/>
              <a:t>Qualcomm, Santa Clara, 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6167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gray">
          <a:xfrm>
            <a:off x="0" y="1343699"/>
            <a:ext cx="9144000" cy="50897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 bwMode="gray">
          <a:xfrm>
            <a:off x="0" y="1012371"/>
            <a:ext cx="9144000" cy="4953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658" y="1338780"/>
            <a:ext cx="8338456" cy="4452419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3GPP/3GPP2 have addressed satellite and terrestrial positioning of the mobile user but without the stated goals for indoor </a:t>
            </a:r>
            <a:r>
              <a:rPr lang="en-US" dirty="0" err="1" smtClean="0"/>
              <a:t>vs</a:t>
            </a:r>
            <a:r>
              <a:rPr lang="en-US" dirty="0" smtClean="0"/>
              <a:t> outdoor per se, very high accuracies, or specific indoor related aspects</a:t>
            </a:r>
          </a:p>
          <a:p>
            <a:pPr lvl="1"/>
            <a:r>
              <a:rPr lang="en-US" dirty="0" smtClean="0"/>
              <a:t>And while AFLT and the soon to be launched OTDOA, as well as A-GNSS, most certainly can provide position estimates for users indoors, not all use cases can be addressed with the current accuracy levels</a:t>
            </a:r>
          </a:p>
          <a:p>
            <a:pPr lvl="1"/>
            <a:r>
              <a:rPr lang="en-US" dirty="0" smtClean="0"/>
              <a:t>3GPP/3GPP2 have arguably neglected fully leveraging </a:t>
            </a:r>
            <a:r>
              <a:rPr lang="en-US" dirty="0" err="1" smtClean="0"/>
              <a:t>femto</a:t>
            </a:r>
            <a:r>
              <a:rPr lang="en-US" dirty="0" smtClean="0"/>
              <a:t> cells and WLAN interworking as a cornerstone for a broader standards based positioning solution</a:t>
            </a:r>
          </a:p>
          <a:p>
            <a:r>
              <a:rPr lang="en-US" dirty="0" smtClean="0"/>
              <a:t>Over the past many years a multitude of disjoint standardization efforts targeting indoor positioning and navigation have occurred</a:t>
            </a:r>
          </a:p>
          <a:p>
            <a:pPr lvl="1"/>
            <a:r>
              <a:rPr lang="en-US" dirty="0" smtClean="0"/>
              <a:t>WLAN ranging, extended reference systems, relative positioning, etc</a:t>
            </a:r>
          </a:p>
          <a:p>
            <a:r>
              <a:rPr lang="en-US" dirty="0" smtClean="0"/>
              <a:t>OMA is starting to define a reasonably complete solution, especially for WLAN based solutions</a:t>
            </a:r>
          </a:p>
          <a:p>
            <a:pPr lvl="1"/>
            <a:r>
              <a:rPr lang="en-US" dirty="0" smtClean="0"/>
              <a:t>Probably the best standard organization to allow for all the necessary standardization for the indoor location ecosystem to avoid fragmentation as it evolves</a:t>
            </a:r>
          </a:p>
          <a:p>
            <a:r>
              <a:rPr lang="en-US" dirty="0" smtClean="0"/>
              <a:t>Qualcomm recommends that 3GPP, 3GPP2, OMA, IETF, IEEE, et al and the member companies cooperate at a the requirements and systems level to avoid fragmentation of the indoor location ecosystem 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386370" y="543506"/>
            <a:ext cx="8729663" cy="561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xmlns="" val="2329604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003940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gray">
          <a:xfrm>
            <a:off x="-12808" y="5399314"/>
            <a:ext cx="9178813" cy="113658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 bwMode="gray">
          <a:xfrm>
            <a:off x="-23539" y="2754960"/>
            <a:ext cx="9178813" cy="125880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745233" y="5729502"/>
            <a:ext cx="2660955" cy="355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dirty="0" smtClean="0">
                <a:solidFill>
                  <a:schemeClr val="bg1"/>
                </a:solidFill>
              </a:rPr>
              <a:t>Blah, blah, blah</a:t>
            </a:r>
          </a:p>
        </p:txBody>
      </p:sp>
      <p:sp>
        <p:nvSpPr>
          <p:cNvPr id="20" name="Rectangle 19"/>
          <p:cNvSpPr/>
          <p:nvPr/>
        </p:nvSpPr>
        <p:spPr>
          <a:xfrm rot="10800000">
            <a:off x="-10659" y="1210615"/>
            <a:ext cx="9165927" cy="1429555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295275" y="44152"/>
            <a:ext cx="8421688" cy="1001324"/>
          </a:xfrm>
        </p:spPr>
        <p:txBody>
          <a:bodyPr/>
          <a:lstStyle/>
          <a:p>
            <a:r>
              <a:rPr lang="en-US" dirty="0" smtClean="0"/>
              <a:t>Summary of Standards Activities (1/2)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0800000">
            <a:off x="-12658" y="4093029"/>
            <a:ext cx="9165927" cy="1208314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gray">
          <a:xfrm>
            <a:off x="2001079" y="1300767"/>
            <a:ext cx="7023652" cy="124925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gray">
          <a:xfrm>
            <a:off x="2025221" y="5531836"/>
            <a:ext cx="7023652" cy="84258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207" y="1612498"/>
            <a:ext cx="1176925" cy="6147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3GPP /</a:t>
            </a:r>
          </a:p>
          <a:p>
            <a:pPr algn="ctr">
              <a:lnSpc>
                <a:spcPct val="7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3GPP2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2402" y="3196707"/>
            <a:ext cx="902812" cy="356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OMA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8002" y="5800579"/>
            <a:ext cx="849913" cy="356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IETF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3027" y="4529394"/>
            <a:ext cx="885178" cy="356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IEEE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27591" y="1394353"/>
            <a:ext cx="6891122" cy="9359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LTE </a:t>
            </a:r>
            <a:r>
              <a:rPr lang="en-US" sz="1400" dirty="0">
                <a:solidFill>
                  <a:schemeClr val="accent5"/>
                </a:solidFill>
              </a:rPr>
              <a:t>OTDOA rolling out soon (AFLT been in place for ~10 years)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Compass Standardization </a:t>
            </a:r>
            <a:r>
              <a:rPr lang="en-US" sz="1400" dirty="0" smtClean="0">
                <a:solidFill>
                  <a:schemeClr val="accent5"/>
                </a:solidFill>
              </a:rPr>
              <a:t>will hopefully start </a:t>
            </a:r>
            <a:r>
              <a:rPr lang="en-US" sz="1400" dirty="0">
                <a:solidFill>
                  <a:schemeClr val="accent5"/>
                </a:solidFill>
              </a:rPr>
              <a:t>soon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err="1" smtClean="0">
                <a:solidFill>
                  <a:schemeClr val="accent5"/>
                </a:solidFill>
              </a:rPr>
              <a:t>Femtocell</a:t>
            </a:r>
            <a:r>
              <a:rPr lang="en-US" sz="1400" dirty="0" smtClean="0">
                <a:solidFill>
                  <a:schemeClr val="accent5"/>
                </a:solidFill>
              </a:rPr>
              <a:t> </a:t>
            </a:r>
            <a:r>
              <a:rPr lang="en-US" sz="1400" dirty="0">
                <a:solidFill>
                  <a:schemeClr val="accent5"/>
                </a:solidFill>
              </a:rPr>
              <a:t>solutions </a:t>
            </a:r>
            <a:r>
              <a:rPr lang="en-US" sz="1400" dirty="0" smtClean="0">
                <a:solidFill>
                  <a:schemeClr val="accent5"/>
                </a:solidFill>
              </a:rPr>
              <a:t>generally lack </a:t>
            </a:r>
            <a:r>
              <a:rPr lang="en-US" sz="1400" dirty="0">
                <a:solidFill>
                  <a:schemeClr val="accent5"/>
                </a:solidFill>
              </a:rPr>
              <a:t>explicit location support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Ramp up of WLAN related work (e.g. </a:t>
            </a:r>
            <a:r>
              <a:rPr lang="en-US" sz="1400" dirty="0" smtClean="0">
                <a:solidFill>
                  <a:schemeClr val="accent5"/>
                </a:solidFill>
              </a:rPr>
              <a:t>data offloading</a:t>
            </a:r>
            <a:r>
              <a:rPr lang="en-US" sz="1400" dirty="0">
                <a:solidFill>
                  <a:schemeClr val="accent5"/>
                </a:solidFill>
              </a:rPr>
              <a:t>) that is also generally not concerned about location </a:t>
            </a:r>
            <a:r>
              <a:rPr lang="en-US" sz="1400" dirty="0" smtClean="0">
                <a:solidFill>
                  <a:schemeClr val="accent5"/>
                </a:solidFill>
              </a:rPr>
              <a:t>impacts</a:t>
            </a: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gray">
          <a:xfrm>
            <a:off x="2004698" y="2846283"/>
            <a:ext cx="7010396" cy="1077327"/>
          </a:xfrm>
          <a:prstGeom prst="rect">
            <a:avLst/>
          </a:prstGeom>
          <a:gradFill flip="none" rotWithShape="1">
            <a:gsLst>
              <a:gs pos="50000">
                <a:schemeClr val="accent5">
                  <a:lumMod val="40000"/>
                  <a:lumOff val="60000"/>
                </a:schemeClr>
              </a:gs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38322" y="2911927"/>
            <a:ext cx="6891122" cy="11018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lvl="1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accent5"/>
                </a:solidFill>
              </a:rPr>
              <a:t>SUPL 1.0 and 2.0 User Plane versions of 3GPP/3GPP2 Standards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SUPL </a:t>
            </a:r>
            <a:r>
              <a:rPr lang="en-US" sz="1400" dirty="0">
                <a:solidFill>
                  <a:schemeClr val="accent5"/>
                </a:solidFill>
              </a:rPr>
              <a:t>3.0 and </a:t>
            </a:r>
            <a:r>
              <a:rPr lang="en-US" sz="1400" dirty="0" err="1">
                <a:solidFill>
                  <a:schemeClr val="accent5"/>
                </a:solidFill>
              </a:rPr>
              <a:t>LPPe</a:t>
            </a:r>
            <a:r>
              <a:rPr lang="en-US" sz="1400" dirty="0">
                <a:solidFill>
                  <a:schemeClr val="accent5"/>
                </a:solidFill>
              </a:rPr>
              <a:t> 1.0 </a:t>
            </a:r>
            <a:r>
              <a:rPr lang="en-US" sz="1400" dirty="0" smtClean="0">
                <a:solidFill>
                  <a:schemeClr val="accent5"/>
                </a:solidFill>
              </a:rPr>
              <a:t>just published and includes </a:t>
            </a:r>
            <a:r>
              <a:rPr lang="en-US" sz="1400" dirty="0">
                <a:solidFill>
                  <a:schemeClr val="accent5"/>
                </a:solidFill>
              </a:rPr>
              <a:t>indoor positioning related requirements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Work on </a:t>
            </a:r>
            <a:r>
              <a:rPr lang="en-US" sz="1400" dirty="0" err="1">
                <a:solidFill>
                  <a:schemeClr val="accent5"/>
                </a:solidFill>
              </a:rPr>
              <a:t>LPPe</a:t>
            </a:r>
            <a:r>
              <a:rPr lang="en-US" sz="1400" dirty="0">
                <a:solidFill>
                  <a:schemeClr val="accent5"/>
                </a:solidFill>
              </a:rPr>
              <a:t> v1.1 started </a:t>
            </a:r>
            <a:r>
              <a:rPr lang="en-US" sz="1400" dirty="0" smtClean="0">
                <a:solidFill>
                  <a:schemeClr val="accent5"/>
                </a:solidFill>
              </a:rPr>
              <a:t>recently and will </a:t>
            </a:r>
            <a:r>
              <a:rPr lang="en-US" sz="1400" dirty="0">
                <a:solidFill>
                  <a:schemeClr val="accent5"/>
                </a:solidFill>
              </a:rPr>
              <a:t>add broadcast capabilities to </a:t>
            </a:r>
            <a:r>
              <a:rPr lang="en-US" sz="1400" dirty="0" err="1">
                <a:solidFill>
                  <a:schemeClr val="accent5"/>
                </a:solidFill>
              </a:rPr>
              <a:t>LPPe</a:t>
            </a:r>
            <a:endParaRPr lang="en-US" sz="1400" dirty="0">
              <a:solidFill>
                <a:schemeClr val="accent5"/>
              </a:solidFill>
            </a:endParaRP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gray">
          <a:xfrm>
            <a:off x="1982771" y="4149187"/>
            <a:ext cx="7010396" cy="1077327"/>
          </a:xfrm>
          <a:prstGeom prst="rect">
            <a:avLst/>
          </a:prstGeom>
          <a:gradFill flip="none" rotWithShape="1">
            <a:gsLst>
              <a:gs pos="50000">
                <a:schemeClr val="accent5">
                  <a:lumMod val="40000"/>
                  <a:lumOff val="60000"/>
                </a:schemeClr>
              </a:gs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68799" y="4269261"/>
            <a:ext cx="6891122" cy="11018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400" b="1" dirty="0">
                <a:solidFill>
                  <a:schemeClr val="accent5"/>
                </a:solidFill>
              </a:rPr>
              <a:t>802.11v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Allows for location related information to be transmitted at the WLAN layer</a:t>
            </a:r>
          </a:p>
          <a:p>
            <a:pPr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400" b="1" dirty="0">
                <a:solidFill>
                  <a:schemeClr val="accent5"/>
                </a:solidFill>
              </a:rPr>
              <a:t>802.11u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Enables Service Discovery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23262" y="5569466"/>
            <a:ext cx="6891122" cy="7287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Working on spec for passing WLAN information (802.11v based)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Civic Address extensions for indoor locals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Relative Location with reference to a map </a:t>
            </a:r>
            <a:r>
              <a:rPr lang="en-US" sz="1400" dirty="0" smtClean="0">
                <a:solidFill>
                  <a:schemeClr val="accent5"/>
                </a:solidFill>
              </a:rPr>
              <a:t>document</a:t>
            </a:r>
            <a:endParaRPr lang="en-US" sz="1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16894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gray">
          <a:xfrm>
            <a:off x="-12808" y="5006637"/>
            <a:ext cx="9178813" cy="8131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 bwMode="gray">
          <a:xfrm>
            <a:off x="-23539" y="2381470"/>
            <a:ext cx="9178813" cy="105718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202445" y="4426715"/>
            <a:ext cx="2660955" cy="355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dirty="0" smtClean="0">
                <a:solidFill>
                  <a:schemeClr val="bg1"/>
                </a:solidFill>
              </a:rPr>
              <a:t>Blah, blah, blah</a:t>
            </a:r>
          </a:p>
        </p:txBody>
      </p:sp>
      <p:sp>
        <p:nvSpPr>
          <p:cNvPr id="20" name="Rectangle 19"/>
          <p:cNvSpPr/>
          <p:nvPr/>
        </p:nvSpPr>
        <p:spPr>
          <a:xfrm rot="10800000">
            <a:off x="-10664" y="1056064"/>
            <a:ext cx="9165927" cy="1210618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295275" y="44152"/>
            <a:ext cx="8421688" cy="1001324"/>
          </a:xfrm>
        </p:spPr>
        <p:txBody>
          <a:bodyPr/>
          <a:lstStyle/>
          <a:p>
            <a:r>
              <a:rPr lang="en-US" dirty="0" smtClean="0"/>
              <a:t>Summary of Standards Activities (2/2)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0800000">
            <a:off x="-23542" y="3528808"/>
            <a:ext cx="9165927" cy="1378039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gray">
          <a:xfrm>
            <a:off x="2001079" y="1146219"/>
            <a:ext cx="7023652" cy="10295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gray">
          <a:xfrm>
            <a:off x="2014335" y="3657598"/>
            <a:ext cx="7023652" cy="11245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9499" y="1509466"/>
            <a:ext cx="817853" cy="356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FCC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3928" y="2823216"/>
            <a:ext cx="759760" cy="356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TTA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75058" y="3779935"/>
            <a:ext cx="20246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Worldwide Web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Consortium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(W3C)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" y="4988765"/>
            <a:ext cx="19495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Open Geospatial 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Consortium </a:t>
            </a:r>
            <a:r>
              <a:rPr lang="en-US" sz="1600" b="1" dirty="0" smtClean="0">
                <a:solidFill>
                  <a:schemeClr val="bg1"/>
                </a:solidFill>
              </a:rPr>
              <a:t>(</a:t>
            </a:r>
            <a:r>
              <a:rPr lang="en-US" sz="1600" b="1" dirty="0">
                <a:solidFill>
                  <a:schemeClr val="bg1"/>
                </a:solidFill>
              </a:rPr>
              <a:t>OGC)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27591" y="1239805"/>
            <a:ext cx="6891122" cy="9359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CSRIC </a:t>
            </a:r>
            <a:r>
              <a:rPr lang="en-US" sz="1400" dirty="0">
                <a:solidFill>
                  <a:schemeClr val="accent5"/>
                </a:solidFill>
              </a:rPr>
              <a:t>WG3 is working on three reports: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Outdoor location accuracy testing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Indoor location accuracy testing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Leveraging </a:t>
            </a:r>
            <a:r>
              <a:rPr lang="en-US" sz="1400" dirty="0" smtClean="0">
                <a:solidFill>
                  <a:schemeClr val="accent5"/>
                </a:solidFill>
              </a:rPr>
              <a:t>commercial location based services (e.g</a:t>
            </a:r>
            <a:r>
              <a:rPr lang="en-US" sz="1400" dirty="0">
                <a:solidFill>
                  <a:schemeClr val="accent5"/>
                </a:solidFill>
              </a:rPr>
              <a:t>., WLAN positioning) for </a:t>
            </a:r>
            <a:r>
              <a:rPr lang="en-US" sz="1400" dirty="0" smtClean="0">
                <a:solidFill>
                  <a:schemeClr val="accent5"/>
                </a:solidFill>
              </a:rPr>
              <a:t>E911</a:t>
            </a: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gray">
          <a:xfrm>
            <a:off x="2004698" y="2472792"/>
            <a:ext cx="7010396" cy="849955"/>
          </a:xfrm>
          <a:prstGeom prst="rect">
            <a:avLst/>
          </a:prstGeom>
          <a:gradFill flip="none" rotWithShape="1">
            <a:gsLst>
              <a:gs pos="50000">
                <a:schemeClr val="accent5">
                  <a:lumMod val="40000"/>
                  <a:lumOff val="60000"/>
                </a:schemeClr>
              </a:gs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38322" y="2564194"/>
            <a:ext cx="6891122" cy="7585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Several </a:t>
            </a:r>
            <a:r>
              <a:rPr lang="en-US" sz="1400" dirty="0">
                <a:solidFill>
                  <a:schemeClr val="accent5"/>
                </a:solidFill>
              </a:rPr>
              <a:t>activities ongoing related to WLAN based indoor location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RTT ranging – client / server signaling, RSSI between APs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Wi-Fi AP DB Data Sharing Interface</a:t>
            </a: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gray">
          <a:xfrm>
            <a:off x="2015429" y="5097961"/>
            <a:ext cx="7010396" cy="602473"/>
          </a:xfrm>
          <a:prstGeom prst="rect">
            <a:avLst/>
          </a:prstGeom>
          <a:gradFill flip="none" rotWithShape="1">
            <a:gsLst>
              <a:gs pos="50000">
                <a:schemeClr val="accent5">
                  <a:lumMod val="40000"/>
                  <a:lumOff val="60000"/>
                </a:schemeClr>
              </a:gs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049053" y="5227999"/>
            <a:ext cx="6891122" cy="4724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err="1" smtClean="0">
                <a:solidFill>
                  <a:schemeClr val="accent5"/>
                </a:solidFill>
              </a:rPr>
              <a:t>Indooor</a:t>
            </a:r>
            <a:r>
              <a:rPr lang="en-US" sz="1400" dirty="0" smtClean="0">
                <a:solidFill>
                  <a:schemeClr val="accent5"/>
                </a:solidFill>
              </a:rPr>
              <a:t> GML </a:t>
            </a:r>
            <a:r>
              <a:rPr lang="en-US" sz="1400" dirty="0">
                <a:solidFill>
                  <a:schemeClr val="accent5"/>
                </a:solidFill>
              </a:rPr>
              <a:t>SWG just formed which is working on a standard for </a:t>
            </a:r>
            <a:r>
              <a:rPr lang="en-US" sz="1400" dirty="0" smtClean="0">
                <a:solidFill>
                  <a:schemeClr val="accent5"/>
                </a:solidFill>
              </a:rPr>
              <a:t>representing navigation routes, etc</a:t>
            </a: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36174" y="3721156"/>
            <a:ext cx="6891122" cy="7287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Geo-location </a:t>
            </a:r>
            <a:r>
              <a:rPr lang="en-US" sz="1400" dirty="0">
                <a:solidFill>
                  <a:schemeClr val="accent5"/>
                </a:solidFill>
              </a:rPr>
              <a:t>API has achieved widespread browser implementation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Published a first draft of a technical specification for the representation of "Points of Interest" information on the Web 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5"/>
                </a:solidFill>
              </a:rPr>
              <a:t>Device Orientation </a:t>
            </a:r>
            <a:r>
              <a:rPr lang="en-US" sz="1400" dirty="0">
                <a:solidFill>
                  <a:schemeClr val="accent5"/>
                </a:solidFill>
              </a:rPr>
              <a:t>specification in Last Call stage and an implementation exists in Android Ice Cream Sandwich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10800000">
            <a:off x="-25692" y="5896396"/>
            <a:ext cx="9165927" cy="897907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gray">
          <a:xfrm>
            <a:off x="2012187" y="5999428"/>
            <a:ext cx="7023652" cy="71690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-77206" y="6057370"/>
            <a:ext cx="20246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Femto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Forum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34026" y="6088744"/>
            <a:ext cx="6891122" cy="4987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Published White Paper on “</a:t>
            </a:r>
            <a:r>
              <a:rPr lang="en-US" sz="1400" dirty="0" err="1">
                <a:solidFill>
                  <a:schemeClr val="accent5"/>
                </a:solidFill>
              </a:rPr>
              <a:t>Femtocell</a:t>
            </a:r>
            <a:r>
              <a:rPr lang="en-US" sz="1400" dirty="0">
                <a:solidFill>
                  <a:schemeClr val="accent5"/>
                </a:solidFill>
              </a:rPr>
              <a:t> Synchronization and Location”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400" dirty="0">
                <a:solidFill>
                  <a:schemeClr val="accent5"/>
                </a:solidFill>
              </a:rPr>
              <a:t>Develops “Rich Location API” </a:t>
            </a:r>
          </a:p>
        </p:txBody>
      </p:sp>
    </p:spTree>
    <p:extLst>
      <p:ext uri="{BB962C8B-B14F-4D97-AF65-F5344CB8AC3E}">
        <p14:creationId xmlns:p14="http://schemas.microsoft.com/office/powerpoint/2010/main" xmlns="" val="2959334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3636"/>
            <a:ext cx="8294914" cy="424542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OMA introduced support for indoor navigation in its recent Enablers Secure User Plane Location (SUPL 3.0) and LTE Positioning Protocol Extensions (</a:t>
            </a:r>
            <a:r>
              <a:rPr lang="en-US" sz="2000" dirty="0" err="1" smtClean="0"/>
              <a:t>LPPe</a:t>
            </a:r>
            <a:r>
              <a:rPr lang="en-US" sz="2000" dirty="0" smtClean="0"/>
              <a:t> 1.0)</a:t>
            </a:r>
          </a:p>
          <a:p>
            <a:r>
              <a:rPr lang="en-GB" sz="2000" dirty="0" smtClean="0"/>
              <a:t>The goal of SUPL 3.0 and </a:t>
            </a:r>
            <a:r>
              <a:rPr lang="en-GB" sz="2000" dirty="0" err="1" smtClean="0"/>
              <a:t>LPPe</a:t>
            </a:r>
            <a:r>
              <a:rPr lang="en-GB" sz="2000" dirty="0" smtClean="0"/>
              <a:t> 1.0 are to improve the user experience through better service and new features, specifically including, improved Indoor Location Accuracy </a:t>
            </a:r>
          </a:p>
          <a:p>
            <a:pPr lvl="1"/>
            <a:r>
              <a:rPr lang="en-GB" dirty="0" smtClean="0"/>
              <a:t>Addresses the special requirements arising from indoor location issues</a:t>
            </a:r>
          </a:p>
          <a:p>
            <a:pPr lvl="1"/>
            <a:r>
              <a:rPr lang="en-GB" dirty="0" smtClean="0"/>
              <a:t>An example of such is the support for floor level information as well as the use of relative instead of global coordinates</a:t>
            </a:r>
            <a:endParaRPr lang="en-US" sz="2200" dirty="0" smtClean="0"/>
          </a:p>
          <a:p>
            <a:r>
              <a:rPr lang="en-US" sz="2000" dirty="0" smtClean="0"/>
              <a:t>The building blocks for indoor navigation support in OMA are:</a:t>
            </a:r>
          </a:p>
          <a:p>
            <a:pPr lvl="1"/>
            <a:r>
              <a:rPr lang="en-US" dirty="0" smtClean="0"/>
              <a:t>Decentralized Location Server (D-SLP: Discovered SUPL Location Platform) for Assistance Data Delivery and Position Calculation.</a:t>
            </a:r>
          </a:p>
          <a:p>
            <a:pPr lvl="1"/>
            <a:r>
              <a:rPr lang="en-US" dirty="0" smtClean="0"/>
              <a:t>Positioning Protocol supporting indoor navigation relevant assistance data (map information, AP information, etc.). </a:t>
            </a:r>
          </a:p>
          <a:p>
            <a:pPr lvl="1"/>
            <a:r>
              <a:rPr lang="en-US" dirty="0" smtClean="0"/>
              <a:t>D-SLP is part of SUPL 3.0 and the positioning protocol supporting indoor navigation is </a:t>
            </a:r>
            <a:r>
              <a:rPr lang="en-US" dirty="0" err="1" smtClean="0"/>
              <a:t>LPPe</a:t>
            </a:r>
            <a:r>
              <a:rPr lang="en-US" dirty="0" smtClean="0"/>
              <a:t> 1.0.</a:t>
            </a:r>
          </a:p>
        </p:txBody>
      </p:sp>
      <p:sp>
        <p:nvSpPr>
          <p:cNvPr id="717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86370" y="528039"/>
            <a:ext cx="8082716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Open Mobile Alliance (OMA) – SUPL and </a:t>
            </a:r>
            <a:r>
              <a:rPr lang="en-US" dirty="0" err="1" smtClean="0">
                <a:solidFill>
                  <a:schemeClr val="tx1"/>
                </a:solidFill>
              </a:rPr>
              <a:t>LPPe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4507606" y="922393"/>
            <a:ext cx="4636394" cy="5948485"/>
          </a:xfrm>
          <a:prstGeom prst="rect">
            <a:avLst/>
          </a:prstGeom>
          <a:solidFill>
            <a:srgbClr val="F88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4639149" y="1052072"/>
            <a:ext cx="4504851" cy="5793049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19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" y="474375"/>
            <a:ext cx="89916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OMA SUPL Network Architecture for Indoor Positioning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8760" y="1168402"/>
            <a:ext cx="4351475" cy="5855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Arial" pitchFamily="34" charset="0"/>
              </a:rPr>
              <a:t>It is assumed that the H-SLP cannot provide adequate support for Indoor Positioning and therefore public venues (malls, hospitals, train stations, etc.) may choose to provide their own Indoor Positioning Location Server (</a:t>
            </a:r>
            <a:r>
              <a:rPr lang="en-US" sz="1400" dirty="0" smtClean="0">
                <a:latin typeface="Arial" pitchFamily="34" charset="0"/>
              </a:rPr>
              <a:t>D-SLP).</a:t>
            </a:r>
            <a:endParaRPr lang="en-US" sz="1400" dirty="0">
              <a:latin typeface="Arial" pitchFamily="34" charset="0"/>
            </a:endParaRPr>
          </a:p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Arial" pitchFamily="34" charset="0"/>
              </a:rPr>
              <a:t>The SET discovers a local SLP (D-SLP) which is able to provide Indoor Positioning service within a defined service area (e.g. a shopping mall).</a:t>
            </a:r>
          </a:p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Arial" pitchFamily="34" charset="0"/>
              </a:rPr>
              <a:t>The SET requests authorization for accessing the D-SLP from its H-SLP.</a:t>
            </a:r>
          </a:p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Arial" pitchFamily="34" charset="0"/>
              </a:rPr>
              <a:t>The H-SLP authorizes access within a defined service </a:t>
            </a:r>
            <a:r>
              <a:rPr lang="en-US" sz="1400" dirty="0" smtClean="0">
                <a:latin typeface="Arial" pitchFamily="34" charset="0"/>
              </a:rPr>
              <a:t>area, access network, </a:t>
            </a:r>
            <a:r>
              <a:rPr lang="en-US" sz="1400" dirty="0">
                <a:latin typeface="Arial" pitchFamily="34" charset="0"/>
              </a:rPr>
              <a:t>and time window.</a:t>
            </a:r>
          </a:p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smtClean="0"/>
              <a:t>While the SET is within the service area, time window and the authorized access network of the D-SLP, it may access the D-SLP and obtain Indoor Positioning Services</a:t>
            </a:r>
            <a:r>
              <a:rPr lang="en-US" sz="1400" smtClean="0">
                <a:latin typeface="Arial" pitchFamily="34" charset="0"/>
              </a:rPr>
              <a:t>.</a:t>
            </a:r>
            <a:endParaRPr lang="en-US" sz="1400" dirty="0">
              <a:latin typeface="Arial" pitchFamily="34" charset="0"/>
            </a:endParaRPr>
          </a:p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Arial" pitchFamily="34" charset="0"/>
              </a:rPr>
              <a:t>The Signaling between D-SLP and H-SLP uses OMA SUPL ULP.</a:t>
            </a:r>
          </a:p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Arial" pitchFamily="34" charset="0"/>
              </a:rPr>
              <a:t>Indoor Positioning signaling is carried within OMA SUPL ULP message containers in OMA </a:t>
            </a:r>
            <a:r>
              <a:rPr lang="en-US" sz="1400" dirty="0" err="1">
                <a:latin typeface="Arial" pitchFamily="34" charset="0"/>
              </a:rPr>
              <a:t>LPPe</a:t>
            </a:r>
            <a:r>
              <a:rPr lang="en-US" sz="1400" dirty="0">
                <a:latin typeface="Arial" pitchFamily="34" charset="0"/>
              </a:rPr>
              <a:t> messages. </a:t>
            </a:r>
          </a:p>
          <a:p>
            <a:pPr marL="114300" indent="-114300"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Arial" pitchFamily="34" charset="0"/>
              </a:rPr>
              <a:t>The D-SLP discovery mechanism is out of scope of SUPL.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4" y="1017428"/>
            <a:ext cx="4279233" cy="42242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459327" y="5699797"/>
            <a:ext cx="3165354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chemeClr val="accent1"/>
                </a:solidFill>
              </a:rPr>
              <a:t>SET</a:t>
            </a:r>
            <a:r>
              <a:rPr lang="en-US" sz="1200" dirty="0">
                <a:solidFill>
                  <a:schemeClr val="accent1"/>
                </a:solidFill>
              </a:rPr>
              <a:t>: SUPL Enabled Terminal</a:t>
            </a:r>
          </a:p>
          <a:p>
            <a:pPr>
              <a:spcAft>
                <a:spcPts val="300"/>
              </a:spcAft>
            </a:pPr>
            <a:r>
              <a:rPr lang="en-US" sz="1200" b="1" dirty="0">
                <a:solidFill>
                  <a:schemeClr val="accent1"/>
                </a:solidFill>
              </a:rPr>
              <a:t>H-SLP</a:t>
            </a:r>
            <a:r>
              <a:rPr lang="en-US" sz="1200" dirty="0">
                <a:solidFill>
                  <a:schemeClr val="accent1"/>
                </a:solidFill>
              </a:rPr>
              <a:t>: Home SUPL Location Platform</a:t>
            </a:r>
          </a:p>
          <a:p>
            <a:pPr>
              <a:spcAft>
                <a:spcPts val="300"/>
              </a:spcAft>
            </a:pPr>
            <a:r>
              <a:rPr lang="en-US" sz="1200" b="1" dirty="0">
                <a:solidFill>
                  <a:schemeClr val="accent1"/>
                </a:solidFill>
              </a:rPr>
              <a:t>D-SLP</a:t>
            </a:r>
            <a:r>
              <a:rPr lang="en-US" sz="1200" dirty="0">
                <a:solidFill>
                  <a:schemeClr val="accent1"/>
                </a:solidFill>
              </a:rPr>
              <a:t>: Discovered SUPL Location Platform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2282"/>
            <a:ext cx="8229600" cy="527711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Wireless Network Management (WNM) standard for the IEEE 802.11 family of standards </a:t>
            </a:r>
          </a:p>
          <a:p>
            <a:pPr lvl="1">
              <a:defRPr/>
            </a:pPr>
            <a:r>
              <a:rPr lang="en-US" dirty="0" smtClean="0"/>
              <a:t>Enables </a:t>
            </a:r>
            <a:r>
              <a:rPr lang="en-US" dirty="0"/>
              <a:t>management of </a:t>
            </a:r>
            <a:r>
              <a:rPr lang="en-US" dirty="0" smtClean="0"/>
              <a:t>stations </a:t>
            </a:r>
            <a:r>
              <a:rPr lang="en-US" dirty="0"/>
              <a:t>in a centralized or in </a:t>
            </a:r>
            <a:r>
              <a:rPr lang="en-US" dirty="0" smtClean="0"/>
              <a:t>a distributed </a:t>
            </a:r>
            <a:r>
              <a:rPr lang="en-US" dirty="0"/>
              <a:t>fashion (e.g. monitoring, configuring, and updating) </a:t>
            </a:r>
            <a:r>
              <a:rPr lang="en-US" i="1" u="sng" dirty="0"/>
              <a:t>through a layer </a:t>
            </a:r>
            <a:r>
              <a:rPr lang="en-US" i="1" u="sng" dirty="0" smtClean="0"/>
              <a:t>2 mechanism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WNM services include (among others) Location Services:</a:t>
            </a:r>
          </a:p>
          <a:p>
            <a:pPr lvl="1">
              <a:defRPr/>
            </a:pPr>
            <a:r>
              <a:rPr lang="en-GB" dirty="0"/>
              <a:t>Request/Response </a:t>
            </a:r>
            <a:r>
              <a:rPr lang="en-GB" dirty="0" smtClean="0"/>
              <a:t>paradigm</a:t>
            </a:r>
          </a:p>
          <a:p>
            <a:pPr lvl="1">
              <a:defRPr/>
            </a:pPr>
            <a:r>
              <a:rPr lang="en-GB" dirty="0" smtClean="0"/>
              <a:t>Location Configuration Request and Response frames enable STA’s to configure a collection of location related parameters for Location Track Notification frames</a:t>
            </a:r>
          </a:p>
          <a:p>
            <a:pPr lvl="1">
              <a:defRPr/>
            </a:pPr>
            <a:r>
              <a:rPr lang="en-GB" dirty="0" smtClean="0"/>
              <a:t>The AP can indicate that it can provide location data to support applications such as emergency services</a:t>
            </a:r>
          </a:p>
          <a:p>
            <a:pPr lvl="1">
              <a:defRPr/>
            </a:pPr>
            <a:r>
              <a:rPr lang="en-GB" dirty="0" smtClean="0"/>
              <a:t>Location Services also provide the ability for STAs to exchange location information using Radio Measurement Request and Response frames</a:t>
            </a:r>
          </a:p>
          <a:p>
            <a:pPr lvl="1">
              <a:defRPr/>
            </a:pPr>
            <a:r>
              <a:rPr lang="en-GB" dirty="0" smtClean="0"/>
              <a:t>The protocol supports exchange-by-value and exchange-by-reference mechanisms</a:t>
            </a:r>
          </a:p>
          <a:p>
            <a:pPr lvl="1">
              <a:defRPr/>
            </a:pPr>
            <a:r>
              <a:rPr lang="en-GB" dirty="0" smtClean="0"/>
              <a:t>The location </a:t>
            </a:r>
            <a:r>
              <a:rPr lang="en-GB" dirty="0"/>
              <a:t>v</a:t>
            </a:r>
            <a:r>
              <a:rPr lang="en-GB" dirty="0" smtClean="0"/>
              <a:t>alue can be exchanged in Geospatial and Civic formats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386370" y="543506"/>
            <a:ext cx="8729663" cy="561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IEEE 802.11v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802.11v supports basic </a:t>
            </a:r>
            <a:r>
              <a:rPr lang="en-US" dirty="0"/>
              <a:t>location measurements </a:t>
            </a:r>
            <a:r>
              <a:rPr lang="en-US" dirty="0" smtClean="0"/>
              <a:t>for </a:t>
            </a:r>
            <a:endParaRPr lang="en-US" dirty="0"/>
          </a:p>
          <a:p>
            <a:pPr lvl="1"/>
            <a:r>
              <a:rPr lang="en-US" dirty="0"/>
              <a:t>Cell-ID (AP Location)</a:t>
            </a:r>
          </a:p>
          <a:p>
            <a:pPr lvl="1"/>
            <a:r>
              <a:rPr lang="en-US" dirty="0"/>
              <a:t>Signal </a:t>
            </a:r>
            <a:r>
              <a:rPr lang="en-US" dirty="0" smtClean="0"/>
              <a:t>Strength	</a:t>
            </a:r>
            <a:endParaRPr lang="en-US" dirty="0"/>
          </a:p>
          <a:p>
            <a:pPr lvl="1"/>
            <a:r>
              <a:rPr lang="en-US" dirty="0"/>
              <a:t>Time-Based Methods (i.e. </a:t>
            </a:r>
            <a:r>
              <a:rPr lang="en-US" dirty="0" smtClean="0"/>
              <a:t>T(D)OA)</a:t>
            </a:r>
          </a:p>
          <a:p>
            <a:r>
              <a:rPr lang="en-US" dirty="0" smtClean="0"/>
              <a:t>Components in 802.11v to support Location Services</a:t>
            </a:r>
          </a:p>
          <a:p>
            <a:pPr lvl="1"/>
            <a:r>
              <a:rPr lang="en-US" dirty="0" smtClean="0"/>
              <a:t>Radio Measurement Request/Response frames (extended from 802.11k)</a:t>
            </a:r>
          </a:p>
          <a:p>
            <a:pPr lvl="2"/>
            <a:r>
              <a:rPr lang="en-US" dirty="0" smtClean="0"/>
              <a:t>Types:</a:t>
            </a:r>
          </a:p>
          <a:p>
            <a:pPr lvl="3"/>
            <a:r>
              <a:rPr lang="en-US" dirty="0" smtClean="0"/>
              <a:t>Local: “Where am I?”</a:t>
            </a:r>
          </a:p>
          <a:p>
            <a:pPr lvl="3"/>
            <a:r>
              <a:rPr lang="en-US" dirty="0" smtClean="0"/>
              <a:t>Remote: “Where are You?”</a:t>
            </a:r>
          </a:p>
          <a:p>
            <a:pPr lvl="3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Party: “Where is He/She?”</a:t>
            </a:r>
          </a:p>
          <a:p>
            <a:pPr lvl="2"/>
            <a:r>
              <a:rPr lang="en-US" dirty="0" smtClean="0"/>
              <a:t>Location Value: Geodetic, civic (reference point with relative location and map image), or location reference (URI)</a:t>
            </a:r>
          </a:p>
          <a:p>
            <a:pPr lvl="1"/>
            <a:r>
              <a:rPr lang="en-US" dirty="0" smtClean="0"/>
              <a:t>Location Configuration Request/Response frames</a:t>
            </a:r>
          </a:p>
          <a:p>
            <a:pPr lvl="2"/>
            <a:r>
              <a:rPr lang="en-US" dirty="0" smtClean="0"/>
              <a:t>Provides the ability to configures </a:t>
            </a:r>
            <a:r>
              <a:rPr lang="en-US" dirty="0"/>
              <a:t>a STA for (</a:t>
            </a:r>
            <a:r>
              <a:rPr lang="en-US" dirty="0" smtClean="0"/>
              <a:t>subsequently) sending </a:t>
            </a:r>
            <a:r>
              <a:rPr lang="en-US" dirty="0"/>
              <a:t>Location Track Notification </a:t>
            </a:r>
            <a:r>
              <a:rPr lang="en-US" dirty="0" smtClean="0"/>
              <a:t>frames for the purpose of tracking the receiving STA’s location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Upon successful configuration, the receiving STA starts transmitting Location Track Notification frames based on the Location Configuration Request frame </a:t>
            </a:r>
            <a:r>
              <a:rPr lang="en-US" dirty="0" smtClean="0">
                <a:solidFill>
                  <a:srgbClr val="000000"/>
                </a:solidFill>
              </a:rPr>
              <a:t>parameters</a:t>
            </a:r>
            <a:endParaRPr lang="en-US" dirty="0" smtClean="0"/>
          </a:p>
          <a:p>
            <a:pPr lvl="1"/>
            <a:r>
              <a:rPr lang="en-US" dirty="0" smtClean="0"/>
              <a:t>Location Track Notification frame</a:t>
            </a:r>
          </a:p>
          <a:p>
            <a:pPr lvl="2"/>
            <a:r>
              <a:rPr lang="en-US" dirty="0" smtClean="0"/>
              <a:t>Reports various radio/location related parameters</a:t>
            </a:r>
          </a:p>
          <a:p>
            <a:pPr lvl="3"/>
            <a:r>
              <a:rPr lang="en-US" dirty="0" smtClean="0"/>
              <a:t>Transmit Power, Antenna Gain, Received Signal to Noise Indicator (RSNI), Received Channel Power Indicator (RSCPI), Velocity, Time of Departure (TOD), Beacon Measurement Report</a:t>
            </a:r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386370" y="543506"/>
            <a:ext cx="8729663" cy="561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IEEE 802.11v</a:t>
            </a:r>
          </a:p>
        </p:txBody>
      </p:sp>
    </p:spTree>
    <p:extLst>
      <p:ext uri="{BB962C8B-B14F-4D97-AF65-F5344CB8AC3E}">
        <p14:creationId xmlns:p14="http://schemas.microsoft.com/office/powerpoint/2010/main" xmlns="" val="232960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5275" y="1055914"/>
            <a:ext cx="8421688" cy="555094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  <a:defRPr/>
            </a:pPr>
            <a:r>
              <a:rPr lang="en-US" sz="2200" b="1" cap="small" dirty="0">
                <a:solidFill>
                  <a:schemeClr val="accent2"/>
                </a:solidFill>
              </a:rPr>
              <a:t>Geographic Location/Privacy (GEOPRIV) Working Group</a:t>
            </a:r>
          </a:p>
          <a:p>
            <a:pPr lvl="1">
              <a:defRPr/>
            </a:pPr>
            <a:r>
              <a:rPr lang="en-US" dirty="0" smtClean="0"/>
              <a:t>Handles protocols and standards for location determination, provisioning, and disclosure. </a:t>
            </a:r>
          </a:p>
          <a:p>
            <a:pPr lvl="2">
              <a:defRPr/>
            </a:pPr>
            <a:r>
              <a:rPr lang="en-US" dirty="0" smtClean="0"/>
              <a:t>For determination, the specifications provide information to be used to determine location, but in general don’t describe how the information is used to do so.</a:t>
            </a:r>
          </a:p>
          <a:p>
            <a:pPr lvl="2">
              <a:defRPr/>
            </a:pPr>
            <a:r>
              <a:rPr lang="en-US" dirty="0" smtClean="0"/>
              <a:t>Originally limited to location distribution but expanded to include assistance data and client-side measurements for server-based location determination, as well as other extensions.  </a:t>
            </a:r>
          </a:p>
          <a:p>
            <a:pPr lvl="2">
              <a:defRPr/>
            </a:pPr>
            <a:r>
              <a:rPr lang="en-US" dirty="0" smtClean="0"/>
              <a:t>Also working on relative location (used for indoor location), civic address extensions, and various other issues.</a:t>
            </a:r>
          </a:p>
          <a:p>
            <a:pPr lvl="2">
              <a:defRPr/>
            </a:pPr>
            <a:r>
              <a:rPr lang="en-US" dirty="0" smtClean="0"/>
              <a:t>Does not develop location-determining technology; however, develops protocols/extensions to represent and transmit data used to determination location 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sz="2200" b="1" cap="small" dirty="0" smtClean="0">
                <a:solidFill>
                  <a:schemeClr val="accent2"/>
                </a:solidFill>
              </a:rPr>
              <a:t>RFC 5139 - Revised Civic Location Format for Presence Information Data Format Location Object (PIDF-LO)</a:t>
            </a:r>
          </a:p>
          <a:p>
            <a:pPr lvl="2">
              <a:defRPr/>
            </a:pPr>
            <a:r>
              <a:rPr lang="en-US" dirty="0" smtClean="0"/>
              <a:t>Defines XML format for representation of civic location</a:t>
            </a:r>
          </a:p>
          <a:p>
            <a:pPr lvl="3">
              <a:defRPr/>
            </a:pPr>
            <a:r>
              <a:rPr lang="en-US" dirty="0" smtClean="0"/>
              <a:t>Updates the civic location format in RFC 4119 to include in-building information (apartment, room, seat (desk, cubicle, workstation))</a:t>
            </a:r>
          </a:p>
          <a:p>
            <a:pPr lvl="4">
              <a:defRPr/>
            </a:pPr>
            <a:r>
              <a:rPr lang="en-US" dirty="0" smtClean="0"/>
              <a:t>RFC4119 provides a way to specify an addressable civic location, naming the country, region, city, street name, etc.</a:t>
            </a:r>
          </a:p>
          <a:p>
            <a:pPr lvl="2">
              <a:defRPr/>
            </a:pPr>
            <a:r>
              <a:rPr lang="en-US" dirty="0" smtClean="0"/>
              <a:t>Format to be supported in SUPL 3.0</a:t>
            </a:r>
            <a:endParaRPr lang="en-US" sz="1600" dirty="0" smtClean="0"/>
          </a:p>
          <a:p>
            <a:pPr>
              <a:defRPr/>
            </a:pPr>
            <a:endParaRPr lang="en-US" sz="1600" dirty="0" smtClean="0"/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21768" y="543506"/>
            <a:ext cx="9339943" cy="561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Internet Engineering Task Force (IETF) – GEOPRIV (1/2)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5275" y="1081082"/>
            <a:ext cx="8421688" cy="541293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1900" dirty="0" smtClean="0">
                <a:solidFill>
                  <a:schemeClr val="accent2"/>
                </a:solidFill>
              </a:rPr>
              <a:t>[draft-rosen-geopriv-pidf-interior-01] Interior Location in the Presence Information Data Format – Location Object</a:t>
            </a:r>
          </a:p>
          <a:p>
            <a:pPr lvl="1"/>
            <a:r>
              <a:rPr lang="en-US" dirty="0" smtClean="0"/>
              <a:t>Related to RFC 5139, and defines explicit tags for interior building location such as "BLD" (building), "UNIT", "ROOM“</a:t>
            </a:r>
          </a:p>
          <a:p>
            <a:pPr lvl="2"/>
            <a:r>
              <a:rPr lang="en-US" dirty="0" smtClean="0"/>
              <a:t>An example of where the RFC 5139 BLD/FLR/UNIT/ROOM doesn't work is an airport. Interior location may be given as Terminal 2, Concourse A, Gate 27</a:t>
            </a:r>
          </a:p>
          <a:p>
            <a:pPr>
              <a:defRPr/>
            </a:pPr>
            <a:r>
              <a:rPr lang="en-US" sz="1900" dirty="0" smtClean="0">
                <a:solidFill>
                  <a:schemeClr val="accent2"/>
                </a:solidFill>
              </a:rPr>
              <a:t>draft-ietf-geopriv-held-measurements-01 - Using Device-provided Location-Related Measurements in Location Configuration Protocols </a:t>
            </a:r>
          </a:p>
          <a:p>
            <a:pPr lvl="2">
              <a:defRPr/>
            </a:pPr>
            <a:r>
              <a:rPr lang="en-US" dirty="0" smtClean="0"/>
              <a:t>Allows device and server to exchange data useful for location determination, e.g., device measurements, GNSS assistance</a:t>
            </a:r>
          </a:p>
          <a:p>
            <a:pPr lvl="2">
              <a:defRPr/>
            </a:pPr>
            <a:r>
              <a:rPr lang="en-US" dirty="0" smtClean="0"/>
              <a:t>Defines request/provide location-related measurement data to a Location Information Server (LIS)</a:t>
            </a:r>
          </a:p>
          <a:p>
            <a:pPr lvl="2">
              <a:defRPr/>
            </a:pPr>
            <a:r>
              <a:rPr lang="en-US" dirty="0" smtClean="0"/>
              <a:t>Includes (among others) 802.11 WLAN measurements (similar to SUPL 2.0 ULP):</a:t>
            </a:r>
          </a:p>
          <a:p>
            <a:pPr lvl="3">
              <a:defRPr/>
            </a:pPr>
            <a:r>
              <a:rPr lang="en-US" dirty="0" smtClean="0"/>
              <a:t>location of the access point, flight time, transmit power, </a:t>
            </a:r>
            <a:r>
              <a:rPr lang="en-US" dirty="0" err="1" smtClean="0"/>
              <a:t>rcpi</a:t>
            </a:r>
            <a:r>
              <a:rPr lang="en-US" dirty="0" smtClean="0"/>
              <a:t> (received channel power indicator), </a:t>
            </a:r>
            <a:r>
              <a:rPr lang="en-US" dirty="0" err="1" smtClean="0"/>
              <a:t>rsni</a:t>
            </a:r>
            <a:r>
              <a:rPr lang="en-US" dirty="0" smtClean="0"/>
              <a:t> (received signal to noise indicator)</a:t>
            </a:r>
          </a:p>
          <a:p>
            <a:pPr lvl="3">
              <a:defRPr/>
            </a:pPr>
            <a:r>
              <a:rPr lang="en-US" dirty="0" smtClean="0"/>
              <a:t>Updates to </a:t>
            </a:r>
            <a:r>
              <a:rPr lang="en-US" dirty="0" err="1" smtClean="0"/>
              <a:t>WiFi</a:t>
            </a:r>
            <a:r>
              <a:rPr lang="en-US" dirty="0" smtClean="0"/>
              <a:t> measurement structure (based on 802.11v)</a:t>
            </a:r>
          </a:p>
          <a:p>
            <a:pPr lvl="3">
              <a:defRPr/>
            </a:pPr>
            <a:endParaRPr lang="en-US" dirty="0" smtClean="0"/>
          </a:p>
          <a:p>
            <a:pPr>
              <a:defRPr/>
            </a:pPr>
            <a:r>
              <a:rPr lang="en-US" sz="1900" dirty="0">
                <a:solidFill>
                  <a:schemeClr val="accent2"/>
                </a:solidFill>
              </a:rPr>
              <a:t>[draft-ietf-geopriv-relative-location-00] Relative Location Representation</a:t>
            </a:r>
          </a:p>
          <a:p>
            <a:pPr lvl="1">
              <a:defRPr/>
            </a:pPr>
            <a:r>
              <a:rPr lang="en-US" dirty="0" smtClean="0"/>
              <a:t>Extends PIDF-LO for the expression of location information that is defined relative to a reference point (which is expressed with a civic or geodetic representation)</a:t>
            </a:r>
          </a:p>
          <a:p>
            <a:pPr lvl="2">
              <a:defRPr/>
            </a:pPr>
            <a:r>
              <a:rPr lang="en-US" dirty="0" smtClean="0"/>
              <a:t>Offset is expressed in meters and a directional vector</a:t>
            </a:r>
          </a:p>
          <a:p>
            <a:pPr lvl="2">
              <a:defRPr/>
            </a:pPr>
            <a:r>
              <a:rPr lang="en-US" dirty="0" smtClean="0"/>
              <a:t>Can include an URI to a document that can contain a map/</a:t>
            </a:r>
            <a:r>
              <a:rPr lang="en-US" dirty="0" err="1" smtClean="0"/>
              <a:t>floorplan</a:t>
            </a:r>
            <a:r>
              <a:rPr lang="en-US" dirty="0" smtClean="0"/>
              <a:t>/illustration ('map') upon which the relative location can be plotted</a:t>
            </a:r>
          </a:p>
          <a:p>
            <a:pPr lvl="3">
              <a:defRPr/>
            </a:pPr>
            <a:r>
              <a:rPr lang="en-US" dirty="0" smtClean="0"/>
              <a:t>Maps can be simple images, vector files, 2-D or 3-D geospatial databases, or any other form of representation understood by both the sender and recipient</a:t>
            </a:r>
          </a:p>
          <a:p>
            <a:pPr lvl="3">
              <a:defRPr/>
            </a:pPr>
            <a:endParaRPr lang="en-US" dirty="0" smtClean="0"/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21768" y="401988"/>
            <a:ext cx="9339943" cy="561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Internet Engineering Task Force (IETF) – GEOPRIV (2/2)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10054_Qualcomm_QCT_Template_4x3_Public_v9_DD">
  <a:themeElements>
    <a:clrScheme name="Qualcomm QCT Template">
      <a:dk1>
        <a:sysClr val="windowText" lastClr="000000"/>
      </a:dk1>
      <a:lt1>
        <a:sysClr val="window" lastClr="FFFFFF"/>
      </a:lt1>
      <a:dk2>
        <a:srgbClr val="362F2A"/>
      </a:dk2>
      <a:lt2>
        <a:srgbClr val="B4A9A2"/>
      </a:lt2>
      <a:accent1>
        <a:srgbClr val="368B96"/>
      </a:accent1>
      <a:accent2>
        <a:srgbClr val="F8861E"/>
      </a:accent2>
      <a:accent3>
        <a:srgbClr val="9D0D3A"/>
      </a:accent3>
      <a:accent4>
        <a:srgbClr val="8632B4"/>
      </a:accent4>
      <a:accent5>
        <a:srgbClr val="665D58"/>
      </a:accent5>
      <a:accent6>
        <a:srgbClr val="62CBE0"/>
      </a:accent6>
      <a:hlink>
        <a:srgbClr val="899316"/>
      </a:hlink>
      <a:folHlink>
        <a:srgbClr val="44490A"/>
      </a:folHlink>
    </a:clrScheme>
    <a:fontScheme name="Qualcomm QC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68B9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lg" len="lg"/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QCT Template">
      <a:dk1>
        <a:sysClr val="windowText" lastClr="000000"/>
      </a:dk1>
      <a:lt1>
        <a:sysClr val="window" lastClr="FFFFFF"/>
      </a:lt1>
      <a:dk2>
        <a:srgbClr val="362F2A"/>
      </a:dk2>
      <a:lt2>
        <a:srgbClr val="B4A9A2"/>
      </a:lt2>
      <a:accent1>
        <a:srgbClr val="368B96"/>
      </a:accent1>
      <a:accent2>
        <a:srgbClr val="899316"/>
      </a:accent2>
      <a:accent3>
        <a:srgbClr val="ED7023"/>
      </a:accent3>
      <a:accent4>
        <a:srgbClr val="8F2BC6"/>
      </a:accent4>
      <a:accent5>
        <a:srgbClr val="665D58"/>
      </a:accent5>
      <a:accent6>
        <a:srgbClr val="1F4F55"/>
      </a:accent6>
      <a:hlink>
        <a:srgbClr val="ED7023"/>
      </a:hlink>
      <a:folHlink>
        <a:srgbClr val="CA5006"/>
      </a:folHlink>
    </a:clrScheme>
    <a:fontScheme name="Qualcomm QC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QCT Template">
      <a:dk1>
        <a:sysClr val="windowText" lastClr="000000"/>
      </a:dk1>
      <a:lt1>
        <a:sysClr val="window" lastClr="FFFFFF"/>
      </a:lt1>
      <a:dk2>
        <a:srgbClr val="362F2A"/>
      </a:dk2>
      <a:lt2>
        <a:srgbClr val="B4A9A2"/>
      </a:lt2>
      <a:accent1>
        <a:srgbClr val="368B96"/>
      </a:accent1>
      <a:accent2>
        <a:srgbClr val="899316"/>
      </a:accent2>
      <a:accent3>
        <a:srgbClr val="ED7023"/>
      </a:accent3>
      <a:accent4>
        <a:srgbClr val="8F2BC6"/>
      </a:accent4>
      <a:accent5>
        <a:srgbClr val="665D58"/>
      </a:accent5>
      <a:accent6>
        <a:srgbClr val="1F4F55"/>
      </a:accent6>
      <a:hlink>
        <a:srgbClr val="ED7023"/>
      </a:hlink>
      <a:folHlink>
        <a:srgbClr val="CA5006"/>
      </a:folHlink>
    </a:clrScheme>
    <a:fontScheme name="Qualcomm QC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E7EAE890BE7740A2AC7E82A24EB2ED" ma:contentTypeVersion="3" ma:contentTypeDescription="Create a new document." ma:contentTypeScope="" ma:versionID="91515c07025353e17b1dd5eebf9bb897">
  <xsd:schema xmlns:xsd="http://www.w3.org/2001/XMLSchema" xmlns:xs="http://www.w3.org/2001/XMLSchema" xmlns:p="http://schemas.microsoft.com/office/2006/metadata/properties" xmlns:ns2="f58d4b59-5238-4ae9-a791-e1cb82e2927e" xmlns:ns3="http://schemas.microsoft.com/sharepoint/v4" xmlns:ns4="d995bc22-873c-4df6-828f-8c804a98ae18" targetNamespace="http://schemas.microsoft.com/office/2006/metadata/properties" ma:root="true" ma:fieldsID="f34875ce8ad359f240c281abd840ad3c" ns2:_="" ns3:_="" ns4:_="">
    <xsd:import namespace="f58d4b59-5238-4ae9-a791-e1cb82e2927e"/>
    <xsd:import namespace="http://schemas.microsoft.com/sharepoint/v4"/>
    <xsd:import namespace="d995bc22-873c-4df6-828f-8c804a98ae1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IconOverlay" minOccurs="0"/>
                <xsd:element ref="ns4:Usage_x0020_Rights" minOccurs="0"/>
                <xsd:element ref="ns4:Comm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4b59-5238-4ae9-a791-e1cb82e2927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5bc22-873c-4df6-828f-8c804a98ae18" elementFormDefault="qualified">
    <xsd:import namespace="http://schemas.microsoft.com/office/2006/documentManagement/types"/>
    <xsd:import namespace="http://schemas.microsoft.com/office/infopath/2007/PartnerControls"/>
    <xsd:element name="Usage_x0020_Rights" ma:index="12" nillable="true" ma:displayName="Usage Rights" ma:default="Regular - OK for External Use" ma:format="RadioButtons" ma:internalName="Usage_x0020_Rights">
      <xsd:simpleType>
        <xsd:restriction base="dms:Choice">
          <xsd:enumeration value="Regular - OK for External Use"/>
          <xsd:enumeration value="Restricted or Controlled - NDA Required"/>
        </xsd:restriction>
      </xsd:simpleType>
    </xsd:element>
    <xsd:element name="Comments" ma:index="13" nillable="true" ma:displayName="Comments" ma:description="Comments" ma:internalName="Comment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Usage_x0020_Rights xmlns="d995bc22-873c-4df6-828f-8c804a98ae18">Regular - OK for External Use</Usage_x0020_Rights>
    <Comments xmlns="d995bc22-873c-4df6-828f-8c804a98ae18" xsi:nil="true"/>
    <_dlc_DocId xmlns="f58d4b59-5238-4ae9-a791-e1cb82e2927e">AP7CZ4U36FRA-39-1907</_dlc_DocId>
    <_dlc_DocIdUrl xmlns="f58d4b59-5238-4ae9-a791-e1cb82e2927e">
      <Url>http://sharepoint/qct/Marcom/creative-services/_layouts/DocIdRedir.aspx?ID=AP7CZ4U36FRA-39-1907</Url>
      <Description>AP7CZ4U36FRA-39-1907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B95BAD-EAAC-4729-854C-22520CB448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4b59-5238-4ae9-a791-e1cb82e2927e"/>
    <ds:schemaRef ds:uri="http://schemas.microsoft.com/sharepoint/v4"/>
    <ds:schemaRef ds:uri="d995bc22-873c-4df6-828f-8c804a98ae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4C25EC-4589-4B5B-992B-26C6B436A569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d995bc22-873c-4df6-828f-8c804a98ae18"/>
    <ds:schemaRef ds:uri="http://schemas.microsoft.com/office/2006/documentManagement/types"/>
    <ds:schemaRef ds:uri="http://purl.org/dc/dcmitype/"/>
    <ds:schemaRef ds:uri="http://schemas.microsoft.com/sharepoint/v4"/>
    <ds:schemaRef ds:uri="f58d4b59-5238-4ae9-a791-e1cb82e2927e"/>
  </ds:schemaRefs>
</ds:datastoreItem>
</file>

<file path=customXml/itemProps3.xml><?xml version="1.0" encoding="utf-8"?>
<ds:datastoreItem xmlns:ds="http://schemas.openxmlformats.org/officeDocument/2006/customXml" ds:itemID="{9DA608E8-D950-4E84-9131-9C10C0C4396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679509A-34E2-471C-A73A-A94388FB86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1493</Words>
  <Application>Microsoft Office PowerPoint</Application>
  <PresentationFormat>On-screen Show (4:3)</PresentationFormat>
  <Paragraphs>141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110054_Qualcomm_QCT_Template_4x3_Public_v9_DD</vt:lpstr>
      <vt:lpstr>Discussion of Indoor Location Standards</vt:lpstr>
      <vt:lpstr>Summary of Standards Activities (1/2)</vt:lpstr>
      <vt:lpstr>Summary of Standards Activities (2/2)</vt:lpstr>
      <vt:lpstr>Open Mobile Alliance (OMA) – SUPL and LPPe</vt:lpstr>
      <vt:lpstr>OMA SUPL Network Architecture for Indoor Positioning</vt:lpstr>
      <vt:lpstr>Slide 6</vt:lpstr>
      <vt:lpstr>Slide 7</vt:lpstr>
      <vt:lpstr>Slide 8</vt:lpstr>
      <vt:lpstr>Slide 9</vt:lpstr>
      <vt:lpstr>Slide 10</vt:lpstr>
      <vt:lpstr>Slide 11</vt:lpstr>
    </vt:vector>
  </TitlesOfParts>
  <Company>Qualcomm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This Template</dc:title>
  <dc:creator>Jessica Kenyon</dc:creator>
  <cp:lastModifiedBy>Qualcomm User</cp:lastModifiedBy>
  <cp:revision>58</cp:revision>
  <dcterms:created xsi:type="dcterms:W3CDTF">2012-01-06T01:27:38Z</dcterms:created>
  <dcterms:modified xsi:type="dcterms:W3CDTF">2012-05-07T17:55:27Z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0x01010061E7EAE890BE7740A2AC7E82A24EB2ED</vt:lpwstr>
  </property>
  <property fmtid="{D5CDD505-2E9C-101B-9397-08002B2CF9AE}" pid="3" name="_dlc_DocIdItemGuid">
    <vt:lpwstr>8a4c0883-e3ae-48a2-a356-50cb8aae1664</vt:lpwstr>
  </property>
  <property fmtid="{D5CDD505-2E9C-101B-9397-08002B2CF9AE}" pid="4" name="_AdHocReviewCycleID">
    <vt:i4>-1323380660</vt:i4>
  </property>
  <property fmtid="{D5CDD505-2E9C-101B-9397-08002B2CF9AE}" pid="5" name="_NewReviewCycle">
    <vt:lpwstr/>
  </property>
  <property fmtid="{D5CDD505-2E9C-101B-9397-08002B2CF9AE}" pid="6" name="_EmailSubject">
    <vt:lpwstr>Kirk's slides</vt:lpwstr>
  </property>
  <property fmtid="{D5CDD505-2E9C-101B-9397-08002B2CF9AE}" pid="7" name="_AuthorEmail">
    <vt:lpwstr>kirkb@qualcomm.com</vt:lpwstr>
  </property>
  <property fmtid="{D5CDD505-2E9C-101B-9397-08002B2CF9AE}" pid="8" name="_AuthorEmailDisplayName">
    <vt:lpwstr>Burroughs, Kirk</vt:lpwstr>
  </property>
</Properties>
</file>