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handoutMasterIdLst>
    <p:handoutMasterId r:id="rId16"/>
  </p:handoutMasterIdLst>
  <p:sldIdLst>
    <p:sldId id="722" r:id="rId2"/>
    <p:sldId id="740" r:id="rId3"/>
    <p:sldId id="746" r:id="rId4"/>
    <p:sldId id="741" r:id="rId5"/>
    <p:sldId id="742" r:id="rId6"/>
    <p:sldId id="738" r:id="rId7"/>
    <p:sldId id="716" r:id="rId8"/>
    <p:sldId id="735" r:id="rId9"/>
    <p:sldId id="737" r:id="rId10"/>
    <p:sldId id="736" r:id="rId11"/>
    <p:sldId id="734" r:id="rId12"/>
    <p:sldId id="743" r:id="rId13"/>
    <p:sldId id="744" r:id="rId14"/>
  </p:sldIdLst>
  <p:sldSz cx="9906000" cy="6858000" type="A4"/>
  <p:notesSz cx="9313863" cy="6858000"/>
  <p:defaultTextStyle>
    <a:defPPr>
      <a:defRPr lang="en-GB"/>
    </a:defPPr>
    <a:lvl1pPr algn="ctr" rtl="0" fontAlgn="base">
      <a:spcBef>
        <a:spcPct val="0"/>
      </a:spcBef>
      <a:spcAft>
        <a:spcPct val="0"/>
      </a:spcAft>
      <a:defRPr sz="1200" b="1" kern="1200">
        <a:solidFill>
          <a:schemeClr val="tx1"/>
        </a:solidFill>
        <a:latin typeface="Myriad Pro Cond" pitchFamily="34" charset="0"/>
        <a:ea typeface="+mn-ea"/>
        <a:cs typeface="Times New Roman" pitchFamily="18" charset="0"/>
      </a:defRPr>
    </a:lvl1pPr>
    <a:lvl2pPr marL="457200" algn="ctr" rtl="0" fontAlgn="base">
      <a:spcBef>
        <a:spcPct val="0"/>
      </a:spcBef>
      <a:spcAft>
        <a:spcPct val="0"/>
      </a:spcAft>
      <a:defRPr sz="1200" b="1" kern="1200">
        <a:solidFill>
          <a:schemeClr val="tx1"/>
        </a:solidFill>
        <a:latin typeface="Myriad Pro Cond" pitchFamily="34" charset="0"/>
        <a:ea typeface="+mn-ea"/>
        <a:cs typeface="Times New Roman" pitchFamily="18" charset="0"/>
      </a:defRPr>
    </a:lvl2pPr>
    <a:lvl3pPr marL="914400" algn="ctr" rtl="0" fontAlgn="base">
      <a:spcBef>
        <a:spcPct val="0"/>
      </a:spcBef>
      <a:spcAft>
        <a:spcPct val="0"/>
      </a:spcAft>
      <a:defRPr sz="1200" b="1" kern="1200">
        <a:solidFill>
          <a:schemeClr val="tx1"/>
        </a:solidFill>
        <a:latin typeface="Myriad Pro Cond" pitchFamily="34" charset="0"/>
        <a:ea typeface="+mn-ea"/>
        <a:cs typeface="Times New Roman" pitchFamily="18" charset="0"/>
      </a:defRPr>
    </a:lvl3pPr>
    <a:lvl4pPr marL="1371600" algn="ctr" rtl="0" fontAlgn="base">
      <a:spcBef>
        <a:spcPct val="0"/>
      </a:spcBef>
      <a:spcAft>
        <a:spcPct val="0"/>
      </a:spcAft>
      <a:defRPr sz="1200" b="1" kern="1200">
        <a:solidFill>
          <a:schemeClr val="tx1"/>
        </a:solidFill>
        <a:latin typeface="Myriad Pro Cond" pitchFamily="34" charset="0"/>
        <a:ea typeface="+mn-ea"/>
        <a:cs typeface="Times New Roman" pitchFamily="18" charset="0"/>
      </a:defRPr>
    </a:lvl4pPr>
    <a:lvl5pPr marL="1828800" algn="ctr" rtl="0" fontAlgn="base">
      <a:spcBef>
        <a:spcPct val="0"/>
      </a:spcBef>
      <a:spcAft>
        <a:spcPct val="0"/>
      </a:spcAft>
      <a:defRPr sz="1200" b="1" kern="1200">
        <a:solidFill>
          <a:schemeClr val="tx1"/>
        </a:solidFill>
        <a:latin typeface="Myriad Pro Cond" pitchFamily="34" charset="0"/>
        <a:ea typeface="+mn-ea"/>
        <a:cs typeface="Times New Roman" pitchFamily="18" charset="0"/>
      </a:defRPr>
    </a:lvl5pPr>
    <a:lvl6pPr marL="2286000" algn="l" defTabSz="914400" rtl="0" eaLnBrk="1" latinLnBrk="0" hangingPunct="1">
      <a:defRPr sz="1200" b="1" kern="1200">
        <a:solidFill>
          <a:schemeClr val="tx1"/>
        </a:solidFill>
        <a:latin typeface="Myriad Pro Cond" pitchFamily="34" charset="0"/>
        <a:ea typeface="+mn-ea"/>
        <a:cs typeface="Times New Roman" pitchFamily="18" charset="0"/>
      </a:defRPr>
    </a:lvl6pPr>
    <a:lvl7pPr marL="2743200" algn="l" defTabSz="914400" rtl="0" eaLnBrk="1" latinLnBrk="0" hangingPunct="1">
      <a:defRPr sz="1200" b="1" kern="1200">
        <a:solidFill>
          <a:schemeClr val="tx1"/>
        </a:solidFill>
        <a:latin typeface="Myriad Pro Cond" pitchFamily="34" charset="0"/>
        <a:ea typeface="+mn-ea"/>
        <a:cs typeface="Times New Roman" pitchFamily="18" charset="0"/>
      </a:defRPr>
    </a:lvl7pPr>
    <a:lvl8pPr marL="3200400" algn="l" defTabSz="914400" rtl="0" eaLnBrk="1" latinLnBrk="0" hangingPunct="1">
      <a:defRPr sz="1200" b="1" kern="1200">
        <a:solidFill>
          <a:schemeClr val="tx1"/>
        </a:solidFill>
        <a:latin typeface="Myriad Pro Cond" pitchFamily="34" charset="0"/>
        <a:ea typeface="+mn-ea"/>
        <a:cs typeface="Times New Roman" pitchFamily="18" charset="0"/>
      </a:defRPr>
    </a:lvl8pPr>
    <a:lvl9pPr marL="3657600" algn="l" defTabSz="914400" rtl="0" eaLnBrk="1" latinLnBrk="0" hangingPunct="1">
      <a:defRPr sz="1200" b="1" kern="1200">
        <a:solidFill>
          <a:schemeClr val="tx1"/>
        </a:solidFill>
        <a:latin typeface="Myriad Pro Cond"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000"/>
    <a:srgbClr val="F27900"/>
    <a:srgbClr val="EA2218"/>
    <a:srgbClr val="0075EA"/>
    <a:srgbClr val="DB2118"/>
    <a:srgbClr val="ED7925"/>
    <a:srgbClr val="FF3300"/>
    <a:srgbClr val="99FF33"/>
    <a:srgbClr val="DED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21" autoAdjust="0"/>
    <p:restoredTop sz="85354" autoAdjust="0"/>
  </p:normalViewPr>
  <p:slideViewPr>
    <p:cSldViewPr>
      <p:cViewPr varScale="1">
        <p:scale>
          <a:sx n="57" d="100"/>
          <a:sy n="57" d="100"/>
        </p:scale>
        <p:origin x="-816" y="-86"/>
      </p:cViewPr>
      <p:guideLst>
        <p:guide orient="horz" pos="2160"/>
        <p:guide pos="312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100" d="100"/>
        <a:sy n="100" d="100"/>
      </p:scale>
      <p:origin x="0" y="2563"/>
    </p:cViewPr>
  </p:sorterViewPr>
  <p:notesViewPr>
    <p:cSldViewPr>
      <p:cViewPr>
        <p:scale>
          <a:sx n="125" d="100"/>
          <a:sy n="125" d="100"/>
        </p:scale>
        <p:origin x="-78" y="792"/>
      </p:cViewPr>
      <p:guideLst>
        <p:guide orient="horz" pos="2160"/>
        <p:guide pos="2934"/>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7458" name="Rectangle 2"/>
          <p:cNvSpPr>
            <a:spLocks noGrp="1" noChangeArrowheads="1"/>
          </p:cNvSpPr>
          <p:nvPr>
            <p:ph type="hdr" sz="quarter"/>
          </p:nvPr>
        </p:nvSpPr>
        <p:spPr bwMode="auto">
          <a:xfrm>
            <a:off x="0" y="0"/>
            <a:ext cx="4037013" cy="342900"/>
          </a:xfrm>
          <a:prstGeom prst="rect">
            <a:avLst/>
          </a:prstGeom>
          <a:noFill/>
          <a:ln w="9525">
            <a:noFill/>
            <a:miter lim="800000"/>
            <a:headEnd/>
            <a:tailEnd/>
          </a:ln>
          <a:effectLst/>
        </p:spPr>
        <p:txBody>
          <a:bodyPr vert="horz" wrap="square" lIns="87404" tIns="43702" rIns="87404" bIns="43702" numCol="1" anchor="t" anchorCtr="0" compatLnSpc="1">
            <a:prstTxWarp prst="textNoShape">
              <a:avLst/>
            </a:prstTxWarp>
          </a:bodyPr>
          <a:lstStyle>
            <a:lvl1pPr algn="l" eaLnBrk="0" hangingPunct="0">
              <a:defRPr b="0"/>
            </a:lvl1pPr>
          </a:lstStyle>
          <a:p>
            <a:pPr>
              <a:defRPr/>
            </a:pPr>
            <a:endParaRPr lang="en-US"/>
          </a:p>
        </p:txBody>
      </p:sp>
      <p:sp>
        <p:nvSpPr>
          <p:cNvPr id="787459" name="Rectangle 3"/>
          <p:cNvSpPr>
            <a:spLocks noGrp="1" noChangeArrowheads="1"/>
          </p:cNvSpPr>
          <p:nvPr>
            <p:ph type="dt" sz="quarter" idx="1"/>
          </p:nvPr>
        </p:nvSpPr>
        <p:spPr bwMode="auto">
          <a:xfrm>
            <a:off x="5275263" y="0"/>
            <a:ext cx="4037012" cy="342900"/>
          </a:xfrm>
          <a:prstGeom prst="rect">
            <a:avLst/>
          </a:prstGeom>
          <a:noFill/>
          <a:ln w="9525">
            <a:noFill/>
            <a:miter lim="800000"/>
            <a:headEnd/>
            <a:tailEnd/>
          </a:ln>
          <a:effectLst/>
        </p:spPr>
        <p:txBody>
          <a:bodyPr vert="horz" wrap="square" lIns="87404" tIns="43702" rIns="87404" bIns="43702" numCol="1" anchor="t" anchorCtr="0" compatLnSpc="1">
            <a:prstTxWarp prst="textNoShape">
              <a:avLst/>
            </a:prstTxWarp>
          </a:bodyPr>
          <a:lstStyle>
            <a:lvl1pPr algn="r" eaLnBrk="0" hangingPunct="0">
              <a:defRPr b="0"/>
            </a:lvl1pPr>
          </a:lstStyle>
          <a:p>
            <a:pPr>
              <a:defRPr/>
            </a:pPr>
            <a:fld id="{88FE59FB-A070-452D-8437-1BA9F8AD9044}" type="datetimeFigureOut">
              <a:rPr lang="en-US"/>
              <a:pPr>
                <a:defRPr/>
              </a:pPr>
              <a:t>6/19/2011</a:t>
            </a:fld>
            <a:endParaRPr lang="en-US"/>
          </a:p>
        </p:txBody>
      </p:sp>
      <p:sp>
        <p:nvSpPr>
          <p:cNvPr id="787460" name="Rectangle 4"/>
          <p:cNvSpPr>
            <a:spLocks noGrp="1" noChangeArrowheads="1"/>
          </p:cNvSpPr>
          <p:nvPr>
            <p:ph type="ftr" sz="quarter" idx="2"/>
          </p:nvPr>
        </p:nvSpPr>
        <p:spPr bwMode="auto">
          <a:xfrm>
            <a:off x="0" y="6513513"/>
            <a:ext cx="4037013" cy="342900"/>
          </a:xfrm>
          <a:prstGeom prst="rect">
            <a:avLst/>
          </a:prstGeom>
          <a:noFill/>
          <a:ln w="9525">
            <a:noFill/>
            <a:miter lim="800000"/>
            <a:headEnd/>
            <a:tailEnd/>
          </a:ln>
          <a:effectLst/>
        </p:spPr>
        <p:txBody>
          <a:bodyPr vert="horz" wrap="square" lIns="87404" tIns="43702" rIns="87404" bIns="43702" numCol="1" anchor="b" anchorCtr="0" compatLnSpc="1">
            <a:prstTxWarp prst="textNoShape">
              <a:avLst/>
            </a:prstTxWarp>
          </a:bodyPr>
          <a:lstStyle>
            <a:lvl1pPr algn="l" eaLnBrk="0" hangingPunct="0">
              <a:defRPr b="0"/>
            </a:lvl1pPr>
          </a:lstStyle>
          <a:p>
            <a:pPr>
              <a:defRPr/>
            </a:pPr>
            <a:endParaRPr lang="en-US"/>
          </a:p>
        </p:txBody>
      </p:sp>
      <p:sp>
        <p:nvSpPr>
          <p:cNvPr id="787461" name="Rectangle 5"/>
          <p:cNvSpPr>
            <a:spLocks noGrp="1" noChangeArrowheads="1"/>
          </p:cNvSpPr>
          <p:nvPr>
            <p:ph type="sldNum" sz="quarter" idx="3"/>
          </p:nvPr>
        </p:nvSpPr>
        <p:spPr bwMode="auto">
          <a:xfrm>
            <a:off x="5275263" y="6513513"/>
            <a:ext cx="4037012" cy="342900"/>
          </a:xfrm>
          <a:prstGeom prst="rect">
            <a:avLst/>
          </a:prstGeom>
          <a:noFill/>
          <a:ln w="9525">
            <a:noFill/>
            <a:miter lim="800000"/>
            <a:headEnd/>
            <a:tailEnd/>
          </a:ln>
          <a:effectLst/>
        </p:spPr>
        <p:txBody>
          <a:bodyPr vert="horz" wrap="square" lIns="87404" tIns="43702" rIns="87404" bIns="43702" numCol="1" anchor="b" anchorCtr="0" compatLnSpc="1">
            <a:prstTxWarp prst="textNoShape">
              <a:avLst/>
            </a:prstTxWarp>
          </a:bodyPr>
          <a:lstStyle>
            <a:lvl1pPr algn="r" eaLnBrk="0" hangingPunct="0">
              <a:defRPr b="0"/>
            </a:lvl1pPr>
          </a:lstStyle>
          <a:p>
            <a:pPr>
              <a:defRPr/>
            </a:pPr>
            <a:fld id="{37995E83-1DAE-449B-9630-15952DC995B2}" type="slidenum">
              <a:rPr lang="en-US"/>
              <a:pPr>
                <a:defRPr/>
              </a:pPr>
              <a:t>‹#›</a:t>
            </a:fld>
            <a:endParaRPr lang="en-US"/>
          </a:p>
        </p:txBody>
      </p:sp>
    </p:spTree>
    <p:extLst>
      <p:ext uri="{BB962C8B-B14F-4D97-AF65-F5344CB8AC3E}">
        <p14:creationId xmlns:p14="http://schemas.microsoft.com/office/powerpoint/2010/main" val="404741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037013" cy="342900"/>
          </a:xfrm>
          <a:prstGeom prst="rect">
            <a:avLst/>
          </a:prstGeom>
          <a:noFill/>
          <a:ln w="9525">
            <a:noFill/>
            <a:miter lim="800000"/>
            <a:headEnd/>
            <a:tailEnd/>
          </a:ln>
          <a:effectLst/>
        </p:spPr>
        <p:txBody>
          <a:bodyPr vert="horz" wrap="square" lIns="87404" tIns="43702" rIns="87404" bIns="43702" numCol="1" anchor="t"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5275263" y="0"/>
            <a:ext cx="4037012" cy="342900"/>
          </a:xfrm>
          <a:prstGeom prst="rect">
            <a:avLst/>
          </a:prstGeom>
          <a:noFill/>
          <a:ln w="9525">
            <a:noFill/>
            <a:miter lim="800000"/>
            <a:headEnd/>
            <a:tailEnd/>
          </a:ln>
          <a:effectLst/>
        </p:spPr>
        <p:txBody>
          <a:bodyPr vert="horz" wrap="square" lIns="87404" tIns="43702" rIns="87404" bIns="43702"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01938" y="515938"/>
            <a:ext cx="3711575" cy="2570162"/>
          </a:xfrm>
          <a:prstGeom prst="rect">
            <a:avLst/>
          </a:prstGeom>
          <a:noFill/>
          <a:ln w="9525">
            <a:solidFill>
              <a:srgbClr val="000000"/>
            </a:solidFill>
            <a:miter lim="800000"/>
            <a:headEnd/>
            <a:tailEnd/>
          </a:ln>
        </p:spPr>
      </p:sp>
      <p:sp>
        <p:nvSpPr>
          <p:cNvPr id="8198" name="Rectangle 6"/>
          <p:cNvSpPr>
            <a:spLocks noGrp="1" noChangeArrowheads="1"/>
          </p:cNvSpPr>
          <p:nvPr>
            <p:ph type="ftr" sz="quarter" idx="4"/>
          </p:nvPr>
        </p:nvSpPr>
        <p:spPr bwMode="auto">
          <a:xfrm>
            <a:off x="0" y="6513513"/>
            <a:ext cx="4037013" cy="342900"/>
          </a:xfrm>
          <a:prstGeom prst="rect">
            <a:avLst/>
          </a:prstGeom>
          <a:noFill/>
          <a:ln w="9525">
            <a:noFill/>
            <a:miter lim="800000"/>
            <a:headEnd/>
            <a:tailEnd/>
          </a:ln>
          <a:effectLst/>
        </p:spPr>
        <p:txBody>
          <a:bodyPr vert="horz" wrap="square" lIns="87404" tIns="43702" rIns="87404" bIns="43702" numCol="1" anchor="b"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5275263" y="6513513"/>
            <a:ext cx="4037012" cy="342900"/>
          </a:xfrm>
          <a:prstGeom prst="rect">
            <a:avLst/>
          </a:prstGeom>
          <a:noFill/>
          <a:ln w="9525">
            <a:noFill/>
            <a:miter lim="800000"/>
            <a:headEnd/>
            <a:tailEnd/>
          </a:ln>
          <a:effectLst/>
        </p:spPr>
        <p:txBody>
          <a:bodyPr vert="horz" wrap="square" lIns="87404" tIns="43702" rIns="87404" bIns="43702" numCol="1" anchor="b" anchorCtr="0" compatLnSpc="1">
            <a:prstTxWarp prst="textNoShape">
              <a:avLst/>
            </a:prstTxWarp>
          </a:bodyPr>
          <a:lstStyle>
            <a:lvl1pPr algn="r">
              <a:defRPr sz="1200" b="0">
                <a:latin typeface="Times New Roman" pitchFamily="18" charset="0"/>
              </a:defRPr>
            </a:lvl1pPr>
          </a:lstStyle>
          <a:p>
            <a:pPr>
              <a:defRPr/>
            </a:pPr>
            <a:fld id="{56C3F258-1000-47A7-B98C-52BB50CD76CB}" type="slidenum">
              <a:rPr lang="en-US"/>
              <a:pPr>
                <a:defRPr/>
              </a:pPr>
              <a:t>‹#›</a:t>
            </a:fld>
            <a:endParaRPr lang="en-US"/>
          </a:p>
        </p:txBody>
      </p:sp>
    </p:spTree>
    <p:extLst>
      <p:ext uri="{BB962C8B-B14F-4D97-AF65-F5344CB8AC3E}">
        <p14:creationId xmlns:p14="http://schemas.microsoft.com/office/powerpoint/2010/main" val="1453451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31387" y="3257580"/>
            <a:ext cx="7451090" cy="3085569"/>
          </a:xfrm>
          <a:prstGeom prst="rect">
            <a:avLst/>
          </a:prstGeom>
          <a:noFill/>
          <a:ln/>
        </p:spPr>
        <p:txBody>
          <a:bodyPr/>
          <a:lstStyle/>
          <a:p>
            <a:r>
              <a:rPr lang="en-US" dirty="0" smtClean="0"/>
              <a:t>What is it</a:t>
            </a:r>
          </a:p>
          <a:p>
            <a:r>
              <a:rPr lang="en-US" dirty="0" smtClean="0"/>
              <a:t>It works</a:t>
            </a:r>
          </a:p>
          <a:p>
            <a:r>
              <a:rPr lang="en-US" dirty="0" smtClean="0"/>
              <a:t>it solves a problem – people want it.</a:t>
            </a:r>
          </a:p>
          <a:p>
            <a:r>
              <a:rPr lang="en-US" dirty="0" smtClean="0"/>
              <a:t>Platform – applicable in different verticals</a:t>
            </a:r>
          </a:p>
          <a:p>
            <a:r>
              <a:rPr lang="en-US" dirty="0" smtClean="0"/>
              <a:t>Scaling in 2010 via channel partners</a:t>
            </a:r>
          </a:p>
          <a:p>
            <a:r>
              <a:rPr lang="en-US" dirty="0" smtClean="0"/>
              <a:t>Defendable IP and operational knowledge</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31863" y="3257550"/>
            <a:ext cx="7450137" cy="3086100"/>
          </a:xfrm>
          <a:prstGeom prst="rect">
            <a:avLst/>
          </a:prstGeo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801938" y="514350"/>
            <a:ext cx="3714750" cy="2571750"/>
          </a:xfrm>
          <a:ln/>
        </p:spPr>
      </p:sp>
      <p:sp>
        <p:nvSpPr>
          <p:cNvPr id="35843" name="Notes Placeholder 2"/>
          <p:cNvSpPr>
            <a:spLocks noGrp="1"/>
          </p:cNvSpPr>
          <p:nvPr>
            <p:ph type="body" idx="1"/>
          </p:nvPr>
        </p:nvSpPr>
        <p:spPr>
          <a:xfrm>
            <a:off x="931863" y="3257550"/>
            <a:ext cx="7450137" cy="3086100"/>
          </a:xfrm>
          <a:prstGeom prst="rect">
            <a:avLst/>
          </a:prstGeom>
          <a:noFill/>
          <a:ln/>
        </p:spPr>
        <p:txBody>
          <a:bodyPr lIns="89163" tIns="44581" rIns="89163" bIns="44581"/>
          <a:lstStyle/>
          <a:p>
            <a:endParaRPr lang="en-US" smtClean="0"/>
          </a:p>
        </p:txBody>
      </p:sp>
      <p:sp>
        <p:nvSpPr>
          <p:cNvPr id="35844" name="Slide Number Placeholder 3"/>
          <p:cNvSpPr txBox="1">
            <a:spLocks noGrp="1"/>
          </p:cNvSpPr>
          <p:nvPr/>
        </p:nvSpPr>
        <p:spPr bwMode="auto">
          <a:xfrm>
            <a:off x="5275263" y="6513513"/>
            <a:ext cx="4037012" cy="342900"/>
          </a:xfrm>
          <a:prstGeom prst="rect">
            <a:avLst/>
          </a:prstGeom>
          <a:noFill/>
          <a:ln w="9525">
            <a:noFill/>
            <a:miter lim="800000"/>
            <a:headEnd/>
            <a:tailEnd/>
          </a:ln>
        </p:spPr>
        <p:txBody>
          <a:bodyPr lIns="89163" tIns="44581" rIns="89163" bIns="44581" anchor="b"/>
          <a:lstStyle/>
          <a:p>
            <a:pPr algn="r" defTabSz="890588"/>
            <a:fld id="{B9D6A93C-552B-4727-BA12-4480422BB41F}" type="slidenum">
              <a:rPr lang="en-US" b="0">
                <a:latin typeface="Times New Roman" pitchFamily="18" charset="0"/>
              </a:rPr>
              <a:pPr algn="r" defTabSz="890588"/>
              <a:t>4</a:t>
            </a:fld>
            <a:endParaRPr lang="en-US" b="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5175" y="533400"/>
            <a:ext cx="2295525"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33400"/>
            <a:ext cx="673417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4495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624" y="1166800"/>
            <a:ext cx="9410752" cy="5067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Title 1"/>
          <p:cNvSpPr>
            <a:spLocks noGrp="1"/>
          </p:cNvSpPr>
          <p:nvPr>
            <p:ph type="title"/>
          </p:nvPr>
        </p:nvSpPr>
        <p:spPr>
          <a:xfrm>
            <a:off x="1168400" y="228600"/>
            <a:ext cx="8432800" cy="533400"/>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ounded Rectangle 10"/>
          <p:cNvSpPr/>
          <p:nvPr/>
        </p:nvSpPr>
        <p:spPr>
          <a:xfrm>
            <a:off x="182364" y="98556"/>
            <a:ext cx="9451260" cy="838200"/>
          </a:xfrm>
          <a:prstGeom prst="roundRect">
            <a:avLst/>
          </a:prstGeom>
          <a:solidFill>
            <a:schemeClr val="bg1"/>
          </a:soli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1035" name="Text Box 11"/>
          <p:cNvSpPr txBox="1">
            <a:spLocks noChangeArrowheads="1"/>
          </p:cNvSpPr>
          <p:nvPr/>
        </p:nvSpPr>
        <p:spPr bwMode="auto">
          <a:xfrm>
            <a:off x="0" y="6591300"/>
            <a:ext cx="2882724" cy="246221"/>
          </a:xfrm>
          <a:prstGeom prst="rect">
            <a:avLst/>
          </a:prstGeom>
          <a:noFill/>
          <a:ln w="9525">
            <a:noFill/>
            <a:miter lim="800000"/>
            <a:headEnd/>
            <a:tailEnd/>
          </a:ln>
          <a:effectLst/>
        </p:spPr>
        <p:txBody>
          <a:bodyPr wrap="square">
            <a:spAutoFit/>
          </a:bodyPr>
          <a:lstStyle/>
          <a:p>
            <a:pPr algn="l">
              <a:spcBef>
                <a:spcPct val="50000"/>
              </a:spcBef>
              <a:defRPr/>
            </a:pPr>
            <a:r>
              <a:rPr lang="en-US" sz="1000" b="0" dirty="0">
                <a:solidFill>
                  <a:srgbClr val="485258"/>
                </a:solidFill>
                <a:latin typeface="Calibri" pitchFamily="34" charset="0"/>
              </a:rPr>
              <a:t>Copyright © </a:t>
            </a:r>
            <a:r>
              <a:rPr lang="en-US" sz="1000" b="0" dirty="0" smtClean="0">
                <a:solidFill>
                  <a:srgbClr val="485258"/>
                </a:solidFill>
                <a:latin typeface="Calibri" pitchFamily="34" charset="0"/>
              </a:rPr>
              <a:t>Zephyr Technology.  </a:t>
            </a:r>
            <a:r>
              <a:rPr lang="en-US" sz="1000" b="0" dirty="0">
                <a:solidFill>
                  <a:srgbClr val="485258"/>
                </a:solidFill>
                <a:latin typeface="Calibri" pitchFamily="34" charset="0"/>
              </a:rPr>
              <a:t>All rights </a:t>
            </a:r>
            <a:r>
              <a:rPr lang="en-US" sz="1000" b="0" dirty="0" smtClean="0">
                <a:solidFill>
                  <a:srgbClr val="485258"/>
                </a:solidFill>
                <a:latin typeface="Calibri" pitchFamily="34" charset="0"/>
              </a:rPr>
              <a:t>reserved</a:t>
            </a:r>
            <a:endParaRPr lang="en-US" sz="1000" b="0" dirty="0">
              <a:solidFill>
                <a:srgbClr val="485258"/>
              </a:solidFill>
              <a:latin typeface="Calibri" pitchFamily="34" charset="0"/>
            </a:endParaRPr>
          </a:p>
        </p:txBody>
      </p:sp>
      <p:sp>
        <p:nvSpPr>
          <p:cNvPr id="2052" name="Rectangle 2"/>
          <p:cNvSpPr>
            <a:spLocks noGrp="1" noChangeArrowheads="1"/>
          </p:cNvSpPr>
          <p:nvPr>
            <p:ph type="title"/>
          </p:nvPr>
        </p:nvSpPr>
        <p:spPr bwMode="auto">
          <a:xfrm>
            <a:off x="1168400" y="228600"/>
            <a:ext cx="8432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Main Heading</a:t>
            </a:r>
            <a:endParaRPr lang="en-GB" altLang="zh-CN" dirty="0" smtClean="0"/>
          </a:p>
        </p:txBody>
      </p:sp>
      <p:sp>
        <p:nvSpPr>
          <p:cNvPr id="2053" name="Rectangle 25"/>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Line 12"/>
          <p:cNvSpPr>
            <a:spLocks noChangeShapeType="1"/>
          </p:cNvSpPr>
          <p:nvPr/>
        </p:nvSpPr>
        <p:spPr bwMode="auto">
          <a:xfrm>
            <a:off x="0" y="6553200"/>
            <a:ext cx="9906000" cy="0"/>
          </a:xfrm>
          <a:prstGeom prst="line">
            <a:avLst/>
          </a:prstGeom>
          <a:noFill/>
          <a:ln w="19050">
            <a:solidFill>
              <a:schemeClr val="bg2"/>
            </a:solidFill>
            <a:round/>
            <a:headEnd/>
            <a:tailEnd/>
          </a:ln>
          <a:effectLst/>
        </p:spPr>
        <p:txBody>
          <a:bodyPr/>
          <a:lstStyle/>
          <a:p>
            <a:pPr>
              <a:defRPr/>
            </a:pPr>
            <a:endParaRPr lang="en-US"/>
          </a:p>
        </p:txBody>
      </p:sp>
      <p:pic>
        <p:nvPicPr>
          <p:cNvPr id="2055" name="Picture 19"/>
          <p:cNvPicPr>
            <a:picLocks noChangeAspect="1" noChangeArrowheads="1"/>
          </p:cNvPicPr>
          <p:nvPr/>
        </p:nvPicPr>
        <p:blipFill>
          <a:blip r:embed="rId14" cstate="print"/>
          <a:srcRect/>
          <a:stretch>
            <a:fillRect/>
          </a:stretch>
        </p:blipFill>
        <p:spPr bwMode="auto">
          <a:xfrm>
            <a:off x="362388" y="174625"/>
            <a:ext cx="658813" cy="635000"/>
          </a:xfrm>
          <a:prstGeom prst="rect">
            <a:avLst/>
          </a:prstGeom>
          <a:noFill/>
          <a:ln w="9525">
            <a:noFill/>
            <a:miter lim="800000"/>
            <a:headEnd/>
            <a:tailEnd/>
          </a:ln>
        </p:spPr>
      </p:pic>
      <p:pic>
        <p:nvPicPr>
          <p:cNvPr id="2056" name="Picture 24" descr="Z badge"/>
          <p:cNvPicPr>
            <a:picLocks noChangeAspect="1" noChangeArrowheads="1"/>
          </p:cNvPicPr>
          <p:nvPr/>
        </p:nvPicPr>
        <p:blipFill>
          <a:blip r:embed="rId15" cstate="print"/>
          <a:srcRect/>
          <a:stretch>
            <a:fillRect/>
          </a:stretch>
        </p:blipFill>
        <p:spPr bwMode="auto">
          <a:xfrm>
            <a:off x="9052560" y="6601968"/>
            <a:ext cx="209550" cy="209550"/>
          </a:xfrm>
          <a:prstGeom prst="rect">
            <a:avLst/>
          </a:prstGeom>
          <a:noFill/>
          <a:ln w="9525">
            <a:noFill/>
            <a:miter lim="800000"/>
            <a:headEnd/>
            <a:tailEnd/>
          </a:ln>
        </p:spPr>
      </p:pic>
      <p:sp>
        <p:nvSpPr>
          <p:cNvPr id="12" name="TextBox 11"/>
          <p:cNvSpPr txBox="1"/>
          <p:nvPr/>
        </p:nvSpPr>
        <p:spPr>
          <a:xfrm>
            <a:off x="4322072" y="6596080"/>
            <a:ext cx="1264344" cy="246221"/>
          </a:xfrm>
          <a:prstGeom prst="rect">
            <a:avLst/>
          </a:prstGeom>
          <a:noFill/>
        </p:spPr>
        <p:txBody>
          <a:bodyPr wrap="square" rtlCol="0">
            <a:spAutoFit/>
          </a:bodyPr>
          <a:lstStyle/>
          <a:p>
            <a:r>
              <a:rPr lang="en-US" sz="1000" b="0" dirty="0" smtClean="0">
                <a:latin typeface="Calibri" pitchFamily="34" charset="0"/>
              </a:rPr>
              <a:t>Zephyr Confidential</a:t>
            </a:r>
            <a:endParaRPr lang="en-US" sz="1000" b="0" dirty="0">
              <a:latin typeface="Calibri" pitchFamily="34" charset="0"/>
            </a:endParaRPr>
          </a:p>
        </p:txBody>
      </p:sp>
      <p:sp>
        <p:nvSpPr>
          <p:cNvPr id="13" name="TextBox 12"/>
          <p:cNvSpPr txBox="1"/>
          <p:nvPr/>
        </p:nvSpPr>
        <p:spPr>
          <a:xfrm>
            <a:off x="9214265" y="6579420"/>
            <a:ext cx="633508" cy="253916"/>
          </a:xfrm>
          <a:prstGeom prst="rect">
            <a:avLst/>
          </a:prstGeom>
          <a:noFill/>
        </p:spPr>
        <p:txBody>
          <a:bodyPr wrap="none" rtlCol="0">
            <a:spAutoFit/>
          </a:bodyPr>
          <a:lstStyle/>
          <a:p>
            <a:r>
              <a:rPr lang="en-US" sz="1000" b="0" dirty="0" smtClean="0">
                <a:latin typeface="Calibri" pitchFamily="34" charset="0"/>
              </a:rPr>
              <a:t>Slide </a:t>
            </a:r>
            <a:fld id="{BA056611-76F3-421B-9BF7-C5FB28A7848D}" type="slidenum">
              <a:rPr lang="en-US" sz="1000" b="0" smtClean="0">
                <a:latin typeface="Calibri" pitchFamily="34" charset="0"/>
              </a:rPr>
              <a:pPr/>
              <a:t>‹#›</a:t>
            </a:fld>
            <a:endParaRPr lang="en-US" sz="1000" b="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0" eaLnBrk="0" fontAlgn="base" hangingPunct="0">
        <a:spcBef>
          <a:spcPct val="0"/>
        </a:spcBef>
        <a:spcAft>
          <a:spcPct val="0"/>
        </a:spcAft>
        <a:defRPr sz="3200" b="1">
          <a:solidFill>
            <a:srgbClr val="C00000"/>
          </a:solidFill>
          <a:latin typeface="Corbel" pitchFamily="34" charset="0"/>
          <a:ea typeface="+mj-ea"/>
          <a:cs typeface="+mj-cs"/>
        </a:defRPr>
      </a:lvl1pPr>
      <a:lvl2pPr algn="l" rtl="0" eaLnBrk="0" fontAlgn="base" hangingPunct="0">
        <a:spcBef>
          <a:spcPct val="0"/>
        </a:spcBef>
        <a:spcAft>
          <a:spcPct val="0"/>
        </a:spcAft>
        <a:defRPr sz="3200">
          <a:solidFill>
            <a:srgbClr val="E00000"/>
          </a:solidFill>
          <a:latin typeface="Myriad Pro Cond"/>
          <a:cs typeface="Times New Roman" pitchFamily="18" charset="0"/>
        </a:defRPr>
      </a:lvl2pPr>
      <a:lvl3pPr algn="l" rtl="0" eaLnBrk="0" fontAlgn="base" hangingPunct="0">
        <a:spcBef>
          <a:spcPct val="0"/>
        </a:spcBef>
        <a:spcAft>
          <a:spcPct val="0"/>
        </a:spcAft>
        <a:defRPr sz="3200">
          <a:solidFill>
            <a:srgbClr val="E00000"/>
          </a:solidFill>
          <a:latin typeface="Myriad Pro Cond"/>
          <a:cs typeface="Times New Roman" pitchFamily="18" charset="0"/>
        </a:defRPr>
      </a:lvl3pPr>
      <a:lvl4pPr algn="l" rtl="0" eaLnBrk="0" fontAlgn="base" hangingPunct="0">
        <a:spcBef>
          <a:spcPct val="0"/>
        </a:spcBef>
        <a:spcAft>
          <a:spcPct val="0"/>
        </a:spcAft>
        <a:defRPr sz="3200">
          <a:solidFill>
            <a:srgbClr val="E00000"/>
          </a:solidFill>
          <a:latin typeface="Myriad Pro Cond"/>
          <a:cs typeface="Times New Roman" pitchFamily="18" charset="0"/>
        </a:defRPr>
      </a:lvl4pPr>
      <a:lvl5pPr algn="l" rtl="0" eaLnBrk="0" fontAlgn="base" hangingPunct="0">
        <a:spcBef>
          <a:spcPct val="0"/>
        </a:spcBef>
        <a:spcAft>
          <a:spcPct val="0"/>
        </a:spcAft>
        <a:defRPr sz="3200">
          <a:solidFill>
            <a:srgbClr val="E00000"/>
          </a:solidFill>
          <a:latin typeface="Myriad Pro Cond"/>
          <a:cs typeface="Times New Roman" pitchFamily="18" charset="0"/>
        </a:defRPr>
      </a:lvl5pPr>
      <a:lvl6pPr marL="457200" algn="l" rtl="0" fontAlgn="base">
        <a:spcBef>
          <a:spcPct val="0"/>
        </a:spcBef>
        <a:spcAft>
          <a:spcPct val="0"/>
        </a:spcAft>
        <a:defRPr sz="3200">
          <a:solidFill>
            <a:srgbClr val="E00000"/>
          </a:solidFill>
          <a:latin typeface="Myriad Pro Cond"/>
          <a:cs typeface="Times New Roman" pitchFamily="18" charset="0"/>
        </a:defRPr>
      </a:lvl6pPr>
      <a:lvl7pPr marL="914400" algn="l" rtl="0" fontAlgn="base">
        <a:spcBef>
          <a:spcPct val="0"/>
        </a:spcBef>
        <a:spcAft>
          <a:spcPct val="0"/>
        </a:spcAft>
        <a:defRPr sz="3200">
          <a:solidFill>
            <a:srgbClr val="E00000"/>
          </a:solidFill>
          <a:latin typeface="Myriad Pro Cond"/>
          <a:cs typeface="Times New Roman" pitchFamily="18" charset="0"/>
        </a:defRPr>
      </a:lvl7pPr>
      <a:lvl8pPr marL="1371600" algn="l" rtl="0" fontAlgn="base">
        <a:spcBef>
          <a:spcPct val="0"/>
        </a:spcBef>
        <a:spcAft>
          <a:spcPct val="0"/>
        </a:spcAft>
        <a:defRPr sz="3200">
          <a:solidFill>
            <a:srgbClr val="E00000"/>
          </a:solidFill>
          <a:latin typeface="Myriad Pro Cond"/>
          <a:cs typeface="Times New Roman" pitchFamily="18" charset="0"/>
        </a:defRPr>
      </a:lvl8pPr>
      <a:lvl9pPr marL="1828800" algn="l" rtl="0" fontAlgn="base">
        <a:spcBef>
          <a:spcPct val="0"/>
        </a:spcBef>
        <a:spcAft>
          <a:spcPct val="0"/>
        </a:spcAft>
        <a:defRPr sz="3200">
          <a:solidFill>
            <a:srgbClr val="E00000"/>
          </a:solidFill>
          <a:latin typeface="Myriad Pro Cond"/>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http://en.nonin.com/_images/products/9560/9560.jpg" TargetMode="External"/><Relationship Id="rId13"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jp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5045" y="1344230"/>
            <a:ext cx="6488363" cy="533400"/>
          </a:xfrm>
        </p:spPr>
        <p:txBody>
          <a:bodyPr/>
          <a:lstStyle/>
          <a:p>
            <a:r>
              <a:rPr lang="en-US" b="0" kern="1200" dirty="0" smtClean="0">
                <a:latin typeface="Arial" pitchFamily="34" charset="0"/>
                <a:cs typeface="Arial" pitchFamily="34" charset="0"/>
              </a:rPr>
              <a:t>Zephyr</a:t>
            </a:r>
            <a:r>
              <a:rPr lang="en-US" sz="6000" b="0" kern="1200" dirty="0" smtClean="0">
                <a:latin typeface="Arial" pitchFamily="34" charset="0"/>
                <a:cs typeface="Arial" pitchFamily="34" charset="0"/>
              </a:rPr>
              <a:t> </a:t>
            </a:r>
            <a:r>
              <a:rPr lang="en-US" sz="2400" b="0" kern="1200" dirty="0" smtClean="0">
                <a:solidFill>
                  <a:schemeClr val="bg2"/>
                </a:solidFill>
                <a:latin typeface="Arial" pitchFamily="34" charset="0"/>
                <a:cs typeface="Arial" pitchFamily="34" charset="0"/>
              </a:rPr>
              <a:t>Measure Life . . . Anywhere</a:t>
            </a:r>
          </a:p>
        </p:txBody>
      </p:sp>
      <p:sp>
        <p:nvSpPr>
          <p:cNvPr id="2051" name="Rectangle 3"/>
          <p:cNvSpPr>
            <a:spLocks noGrp="1" noChangeArrowheads="1"/>
          </p:cNvSpPr>
          <p:nvPr>
            <p:ph type="body" idx="1"/>
          </p:nvPr>
        </p:nvSpPr>
        <p:spPr>
          <a:xfrm>
            <a:off x="812448" y="2348856"/>
            <a:ext cx="8278659" cy="3150420"/>
          </a:xfrm>
        </p:spPr>
        <p:txBody>
          <a:bodyPr/>
          <a:lstStyle/>
          <a:p>
            <a:pPr marL="457200" indent="-457200" algn="ctr">
              <a:lnSpc>
                <a:spcPct val="80000"/>
              </a:lnSpc>
              <a:buFontTx/>
              <a:buNone/>
            </a:pPr>
            <a:r>
              <a:rPr lang="en-US" sz="4000" dirty="0" smtClean="0"/>
              <a:t>WPI Body Area Network Conference</a:t>
            </a:r>
          </a:p>
          <a:p>
            <a:pPr marL="457200" indent="-457200" algn="ctr">
              <a:lnSpc>
                <a:spcPct val="80000"/>
              </a:lnSpc>
              <a:buFontTx/>
              <a:buNone/>
            </a:pPr>
            <a:endParaRPr lang="en-US" sz="4000" dirty="0" smtClean="0"/>
          </a:p>
          <a:p>
            <a:pPr marL="457200" indent="-457200" algn="ctr">
              <a:lnSpc>
                <a:spcPct val="80000"/>
              </a:lnSpc>
              <a:buFontTx/>
              <a:buNone/>
            </a:pPr>
            <a:r>
              <a:rPr lang="en-US" sz="4000" dirty="0" smtClean="0"/>
              <a:t>"</a:t>
            </a:r>
            <a:r>
              <a:rPr lang="en-US" sz="4000" dirty="0"/>
              <a:t>Practicality of BAN for Physiological Monitoring and Various </a:t>
            </a:r>
            <a:r>
              <a:rPr lang="en-US" sz="4000" dirty="0" smtClean="0"/>
              <a:t>Applications"</a:t>
            </a:r>
          </a:p>
          <a:p>
            <a:pPr marL="457200" indent="-457200" algn="ctr">
              <a:lnSpc>
                <a:spcPct val="80000"/>
              </a:lnSpc>
              <a:buFontTx/>
              <a:buNone/>
            </a:pPr>
            <a:endParaRPr lang="en-US" sz="3000" dirty="0" smtClean="0"/>
          </a:p>
          <a:p>
            <a:pPr marL="457200" indent="-457200" algn="ctr">
              <a:lnSpc>
                <a:spcPct val="80000"/>
              </a:lnSpc>
              <a:buFontTx/>
              <a:buNone/>
            </a:pPr>
            <a:endParaRPr lang="en-US" sz="3000" dirty="0" smtClean="0"/>
          </a:p>
        </p:txBody>
      </p:sp>
      <p:pic>
        <p:nvPicPr>
          <p:cNvPr id="2055" name="Picture 11" descr="base layer garment"/>
          <p:cNvPicPr>
            <a:picLocks noChangeAspect="1" noChangeArrowheads="1"/>
          </p:cNvPicPr>
          <p:nvPr/>
        </p:nvPicPr>
        <p:blipFill>
          <a:blip r:embed="rId3" cstate="print"/>
          <a:srcRect/>
          <a:stretch>
            <a:fillRect/>
          </a:stretch>
        </p:blipFill>
        <p:spPr bwMode="auto">
          <a:xfrm>
            <a:off x="3602820" y="188568"/>
            <a:ext cx="554038" cy="609600"/>
          </a:xfrm>
          <a:prstGeom prst="rect">
            <a:avLst/>
          </a:prstGeom>
          <a:noFill/>
          <a:ln w="9525">
            <a:noFill/>
            <a:miter lim="800000"/>
            <a:headEnd/>
            <a:tailEnd/>
          </a:ln>
        </p:spPr>
      </p:pic>
      <p:pic>
        <p:nvPicPr>
          <p:cNvPr id="12" name="Picture 11" descr="HRM Small.JPG"/>
          <p:cNvPicPr>
            <a:picLocks noChangeAspect="1"/>
          </p:cNvPicPr>
          <p:nvPr/>
        </p:nvPicPr>
        <p:blipFill>
          <a:blip r:embed="rId4" cstate="print"/>
          <a:stretch>
            <a:fillRect/>
          </a:stretch>
        </p:blipFill>
        <p:spPr>
          <a:xfrm>
            <a:off x="1892592" y="278580"/>
            <a:ext cx="776286" cy="476357"/>
          </a:xfrm>
          <a:prstGeom prst="rect">
            <a:avLst/>
          </a:prstGeom>
        </p:spPr>
      </p:pic>
      <p:pic>
        <p:nvPicPr>
          <p:cNvPr id="8" name="Picture 7" descr="BioGauge 6.GIF"/>
          <p:cNvPicPr>
            <a:picLocks noChangeAspect="1"/>
          </p:cNvPicPr>
          <p:nvPr/>
        </p:nvPicPr>
        <p:blipFill>
          <a:blip r:embed="rId5" cstate="print"/>
          <a:stretch>
            <a:fillRect/>
          </a:stretch>
        </p:blipFill>
        <p:spPr>
          <a:xfrm>
            <a:off x="5043012" y="188568"/>
            <a:ext cx="1095196" cy="723904"/>
          </a:xfrm>
          <a:prstGeom prst="rect">
            <a:avLst/>
          </a:prstGeom>
        </p:spPr>
      </p:pic>
      <p:pic>
        <p:nvPicPr>
          <p:cNvPr id="2" name="Picture 2"/>
          <p:cNvPicPr>
            <a:picLocks noChangeAspect="1" noChangeArrowheads="1"/>
          </p:cNvPicPr>
          <p:nvPr/>
        </p:nvPicPr>
        <p:blipFill>
          <a:blip r:embed="rId6" cstate="print"/>
          <a:srcRect/>
          <a:stretch>
            <a:fillRect/>
          </a:stretch>
        </p:blipFill>
        <p:spPr bwMode="auto">
          <a:xfrm>
            <a:off x="8013408" y="278580"/>
            <a:ext cx="867682" cy="472907"/>
          </a:xfrm>
          <a:prstGeom prst="rect">
            <a:avLst/>
          </a:prstGeom>
          <a:noFill/>
          <a:ln w="9525">
            <a:noFill/>
            <a:miter lim="800000"/>
            <a:headEnd/>
            <a:tailEnd/>
          </a:ln>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260" y="1358724"/>
            <a:ext cx="841034" cy="860388"/>
          </a:xfrm>
          <a:prstGeom prst="rect">
            <a:avLst/>
          </a:prstGeom>
        </p:spPr>
      </p:pic>
      <p:sp>
        <p:nvSpPr>
          <p:cNvPr id="4" name="TextBox 3"/>
          <p:cNvSpPr txBox="1"/>
          <p:nvPr/>
        </p:nvSpPr>
        <p:spPr>
          <a:xfrm>
            <a:off x="3129090" y="6121886"/>
            <a:ext cx="3827843" cy="461665"/>
          </a:xfrm>
          <a:prstGeom prst="rect">
            <a:avLst/>
          </a:prstGeom>
          <a:noFill/>
        </p:spPr>
        <p:txBody>
          <a:bodyPr wrap="none" rtlCol="0">
            <a:spAutoFit/>
          </a:bodyPr>
          <a:lstStyle/>
          <a:p>
            <a:r>
              <a:rPr lang="en-US" dirty="0"/>
              <a:t>June 20 2011, Worcester, Presenter: Brian Russell</a:t>
            </a:r>
          </a:p>
          <a:p>
            <a:endParaRPr lang="en-US" dirty="0"/>
          </a:p>
        </p:txBody>
      </p:sp>
    </p:spTree>
    <p:extLst>
      <p:ext uri="{BB962C8B-B14F-4D97-AF65-F5344CB8AC3E}">
        <p14:creationId xmlns:p14="http://schemas.microsoft.com/office/powerpoint/2010/main" val="237006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Analysis Examples</a:t>
            </a:r>
            <a:endParaRPr lang="en-US" dirty="0"/>
          </a:p>
        </p:txBody>
      </p:sp>
      <p:grpSp>
        <p:nvGrpSpPr>
          <p:cNvPr id="21" name="Group 20"/>
          <p:cNvGrpSpPr/>
          <p:nvPr/>
        </p:nvGrpSpPr>
        <p:grpSpPr>
          <a:xfrm>
            <a:off x="913462" y="1628760"/>
            <a:ext cx="2513581" cy="622581"/>
            <a:chOff x="883568" y="1421112"/>
            <a:chExt cx="8639724" cy="1260168"/>
          </a:xfrm>
        </p:grpSpPr>
        <p:sp>
          <p:nvSpPr>
            <p:cNvPr id="15" name="Flowchart: Delay 14"/>
            <p:cNvSpPr/>
            <p:nvPr/>
          </p:nvSpPr>
          <p:spPr>
            <a:xfrm>
              <a:off x="9163244" y="1421112"/>
              <a:ext cx="360048" cy="1260168"/>
            </a:xfrm>
            <a:prstGeom prst="flowChartDelay">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lowchart: Delay 15"/>
            <p:cNvSpPr/>
            <p:nvPr/>
          </p:nvSpPr>
          <p:spPr>
            <a:xfrm rot="10800000">
              <a:off x="883568" y="1421112"/>
              <a:ext cx="360048" cy="1260168"/>
            </a:xfrm>
            <a:prstGeom prst="flowChartDelay">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92706" y="1421112"/>
              <a:ext cx="6770538" cy="1260168"/>
            </a:xfrm>
            <a:prstGeom prst="rect">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1153603" y="1421112"/>
              <a:ext cx="989774" cy="1260168"/>
            </a:xfrm>
            <a:prstGeom prst="rect">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902460" y="3338988"/>
            <a:ext cx="2513581" cy="622581"/>
            <a:chOff x="883568" y="1421112"/>
            <a:chExt cx="8639724" cy="1260168"/>
          </a:xfrm>
        </p:grpSpPr>
        <p:sp>
          <p:nvSpPr>
            <p:cNvPr id="22" name="Flowchart: Delay 21"/>
            <p:cNvSpPr/>
            <p:nvPr/>
          </p:nvSpPr>
          <p:spPr>
            <a:xfrm>
              <a:off x="9163244" y="1421112"/>
              <a:ext cx="360048" cy="1260168"/>
            </a:xfrm>
            <a:prstGeom prst="flowChartDelay">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lowchart: Delay 22"/>
            <p:cNvSpPr/>
            <p:nvPr/>
          </p:nvSpPr>
          <p:spPr>
            <a:xfrm rot="10800000">
              <a:off x="883568" y="1421112"/>
              <a:ext cx="360048" cy="1260168"/>
            </a:xfrm>
            <a:prstGeom prst="flowChartDelay">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5532208" y="1421112"/>
              <a:ext cx="3631032" cy="1260168"/>
            </a:xfrm>
            <a:prstGeom prst="rect">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1153603" y="1421112"/>
              <a:ext cx="4069218" cy="1260168"/>
            </a:xfrm>
            <a:prstGeom prst="rect">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902460" y="4959204"/>
            <a:ext cx="2513581" cy="622581"/>
            <a:chOff x="883568" y="1421112"/>
            <a:chExt cx="8639724" cy="1260168"/>
          </a:xfrm>
        </p:grpSpPr>
        <p:sp>
          <p:nvSpPr>
            <p:cNvPr id="27" name="Flowchart: Delay 26"/>
            <p:cNvSpPr/>
            <p:nvPr/>
          </p:nvSpPr>
          <p:spPr>
            <a:xfrm>
              <a:off x="9163244" y="1421112"/>
              <a:ext cx="360048" cy="1260168"/>
            </a:xfrm>
            <a:prstGeom prst="flowChartDelay">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lowchart: Delay 27"/>
            <p:cNvSpPr/>
            <p:nvPr/>
          </p:nvSpPr>
          <p:spPr>
            <a:xfrm rot="10800000">
              <a:off x="883568" y="1421112"/>
              <a:ext cx="360048" cy="1260168"/>
            </a:xfrm>
            <a:prstGeom prst="flowChartDelay">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a:off x="7737300" y="1421112"/>
              <a:ext cx="1425940" cy="1260168"/>
            </a:xfrm>
            <a:prstGeom prst="rect">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1153603" y="1421112"/>
              <a:ext cx="6219102" cy="1260168"/>
            </a:xfrm>
            <a:prstGeom prst="rect">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extBox 4"/>
          <p:cNvSpPr txBox="1"/>
          <p:nvPr/>
        </p:nvSpPr>
        <p:spPr>
          <a:xfrm>
            <a:off x="1262508" y="2367556"/>
            <a:ext cx="8675773" cy="738664"/>
          </a:xfrm>
          <a:prstGeom prst="rect">
            <a:avLst/>
          </a:prstGeom>
          <a:noFill/>
        </p:spPr>
        <p:txBody>
          <a:bodyPr wrap="none" rtlCol="0">
            <a:spAutoFit/>
          </a:bodyPr>
          <a:lstStyle/>
          <a:p>
            <a:pPr algn="l"/>
            <a:r>
              <a:rPr lang="en-US" sz="1800" dirty="0" smtClean="0"/>
              <a:t>COLD: Custom short range ISM radio </a:t>
            </a:r>
          </a:p>
          <a:p>
            <a:pPr algn="l"/>
            <a:r>
              <a:rPr lang="en-US" dirty="0" smtClean="0"/>
              <a:t> good for situational awareness, </a:t>
            </a:r>
            <a:r>
              <a:rPr lang="en-US" dirty="0" smtClean="0"/>
              <a:t>interference issues, </a:t>
            </a:r>
            <a:r>
              <a:rPr lang="en-US" dirty="0" smtClean="0"/>
              <a:t>not enough </a:t>
            </a:r>
            <a:r>
              <a:rPr lang="en-US" dirty="0" smtClean="0"/>
              <a:t>range for operational use, not a standard interface </a:t>
            </a:r>
          </a:p>
          <a:p>
            <a:pPr algn="l"/>
            <a:r>
              <a:rPr lang="en-US" dirty="0" smtClean="0"/>
              <a:t>to other systems.</a:t>
            </a:r>
            <a:endParaRPr lang="en-US" dirty="0"/>
          </a:p>
        </p:txBody>
      </p:sp>
      <p:sp>
        <p:nvSpPr>
          <p:cNvPr id="31" name="TextBox 30"/>
          <p:cNvSpPr txBox="1"/>
          <p:nvPr/>
        </p:nvSpPr>
        <p:spPr>
          <a:xfrm>
            <a:off x="1262508" y="3983331"/>
            <a:ext cx="8340745" cy="553998"/>
          </a:xfrm>
          <a:prstGeom prst="rect">
            <a:avLst/>
          </a:prstGeom>
          <a:noFill/>
        </p:spPr>
        <p:txBody>
          <a:bodyPr wrap="none" rtlCol="0">
            <a:spAutoFit/>
          </a:bodyPr>
          <a:lstStyle/>
          <a:p>
            <a:pPr algn="l"/>
            <a:r>
              <a:rPr lang="en-US" sz="1800" dirty="0" smtClean="0"/>
              <a:t>WARM: Bluetooth connected shirts to APCO Radios</a:t>
            </a:r>
          </a:p>
          <a:p>
            <a:pPr algn="l"/>
            <a:r>
              <a:rPr lang="en-US" dirty="0" smtClean="0"/>
              <a:t> good for situational awareness, integrated  into uniform, Bluetooth </a:t>
            </a:r>
            <a:r>
              <a:rPr lang="en-US" dirty="0" smtClean="0"/>
              <a:t>good for displays, requires Motorola radios</a:t>
            </a:r>
            <a:endParaRPr lang="en-US" dirty="0"/>
          </a:p>
        </p:txBody>
      </p:sp>
      <p:sp>
        <p:nvSpPr>
          <p:cNvPr id="32" name="TextBox 31"/>
          <p:cNvSpPr txBox="1"/>
          <p:nvPr/>
        </p:nvSpPr>
        <p:spPr>
          <a:xfrm>
            <a:off x="1270846" y="5769312"/>
            <a:ext cx="8667757" cy="553998"/>
          </a:xfrm>
          <a:prstGeom prst="rect">
            <a:avLst/>
          </a:prstGeom>
          <a:noFill/>
        </p:spPr>
        <p:txBody>
          <a:bodyPr wrap="none" rtlCol="0">
            <a:spAutoFit/>
          </a:bodyPr>
          <a:lstStyle/>
          <a:p>
            <a:pPr algn="l"/>
            <a:r>
              <a:rPr lang="en-US" sz="1800" dirty="0" smtClean="0"/>
              <a:t>HOT: Cellular connected shirts</a:t>
            </a:r>
          </a:p>
          <a:p>
            <a:pPr algn="l"/>
            <a:r>
              <a:rPr lang="en-US" dirty="0" smtClean="0"/>
              <a:t> Secure cellular in uniform. Zero deployment hassle and always </a:t>
            </a:r>
            <a:r>
              <a:rPr lang="en-US" dirty="0" smtClean="0"/>
              <a:t>connected to internet. Still needs BAN for displays </a:t>
            </a:r>
            <a:endParaRPr lang="en-US" dirty="0"/>
          </a:p>
        </p:txBody>
      </p:sp>
    </p:spTree>
    <p:extLst>
      <p:ext uri="{BB962C8B-B14F-4D97-AF65-F5344CB8AC3E}">
        <p14:creationId xmlns:p14="http://schemas.microsoft.com/office/powerpoint/2010/main" val="321190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465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and Managing Player Fatigue</a:t>
            </a:r>
            <a:endParaRPr lang="en-US"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028" t="6067" b="28061"/>
          <a:stretch/>
        </p:blipFill>
        <p:spPr bwMode="auto">
          <a:xfrm>
            <a:off x="101165" y="995065"/>
            <a:ext cx="9712483" cy="47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982604" y="4583824"/>
            <a:ext cx="6930924"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1165" y="5679300"/>
            <a:ext cx="9712483" cy="1123384"/>
          </a:xfrm>
          <a:prstGeom prst="rect">
            <a:avLst/>
          </a:prstGeom>
          <a:noFill/>
        </p:spPr>
        <p:txBody>
          <a:bodyPr wrap="square" rtlCol="0">
            <a:spAutoFit/>
          </a:bodyPr>
          <a:lstStyle/>
          <a:p>
            <a:r>
              <a:rPr lang="en-US" sz="1100" dirty="0" smtClean="0"/>
              <a:t>This plot shows Heart Rate Percentage and Heart Rate Recovery trends over time through an entire hockey game.  The downward trend in Heart Rate Recovery correlates to the fatigue of the player resulting in a decrease in sharpness and performance as well as a decrease in aggressiveness of play.  HRR can be tracked in live mode based on our algorithms which automatically detect and display the data in the player’s </a:t>
            </a:r>
            <a:r>
              <a:rPr lang="en-US" sz="1100" dirty="0" err="1" smtClean="0"/>
              <a:t>bioguage</a:t>
            </a:r>
            <a:r>
              <a:rPr lang="en-US" sz="1100" dirty="0" smtClean="0"/>
              <a:t>.  Knowing what level is too low for a player is key to knowing how ready they are to perform at their optimal level of performance.</a:t>
            </a:r>
          </a:p>
          <a:p>
            <a:endParaRPr lang="en-US" sz="1100" dirty="0"/>
          </a:p>
        </p:txBody>
      </p:sp>
    </p:spTree>
    <p:extLst>
      <p:ext uri="{BB962C8B-B14F-4D97-AF65-F5344CB8AC3E}">
        <p14:creationId xmlns:p14="http://schemas.microsoft.com/office/powerpoint/2010/main" val="3818816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Tracking/Detecting Impact on Players</a:t>
            </a:r>
            <a:endParaRPr lang="en-US"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63" t="6501" b="28061"/>
          <a:stretch/>
        </p:blipFill>
        <p:spPr bwMode="auto">
          <a:xfrm>
            <a:off x="453648" y="985993"/>
            <a:ext cx="8909940" cy="511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8447" y="6129360"/>
            <a:ext cx="8382000" cy="461665"/>
          </a:xfrm>
          <a:prstGeom prst="rect">
            <a:avLst/>
          </a:prstGeom>
          <a:noFill/>
        </p:spPr>
        <p:txBody>
          <a:bodyPr wrap="square" rtlCol="0">
            <a:spAutoFit/>
          </a:bodyPr>
          <a:lstStyle/>
          <a:p>
            <a:r>
              <a:rPr lang="en-US" dirty="0" smtClean="0"/>
              <a:t>Continuous measurement of impact, track how much abuse players are enduring game to game.  This image shows a 14g impact when one player was slammed into the boards.</a:t>
            </a:r>
            <a:endParaRPr lang="en-US" dirty="0"/>
          </a:p>
        </p:txBody>
      </p:sp>
    </p:spTree>
    <p:extLst>
      <p:ext uri="{BB962C8B-B14F-4D97-AF65-F5344CB8AC3E}">
        <p14:creationId xmlns:p14="http://schemas.microsoft.com/office/powerpoint/2010/main" val="344391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532940" y="1597831"/>
            <a:ext cx="8089900" cy="4525963"/>
          </a:xfrm>
          <a:noFill/>
        </p:spPr>
        <p:txBody>
          <a:bodyPr/>
          <a:lstStyle/>
          <a:p>
            <a:pPr>
              <a:lnSpc>
                <a:spcPct val="80000"/>
              </a:lnSpc>
            </a:pPr>
            <a:r>
              <a:rPr lang="en-US" sz="2000" b="1" dirty="0" smtClean="0"/>
              <a:t>Biometric Monitors </a:t>
            </a:r>
          </a:p>
          <a:p>
            <a:pPr lvl="1">
              <a:lnSpc>
                <a:spcPct val="80000"/>
              </a:lnSpc>
            </a:pPr>
            <a:r>
              <a:rPr lang="en-US" sz="1600" dirty="0" smtClean="0"/>
              <a:t>ECG, Heart rate,</a:t>
            </a:r>
          </a:p>
          <a:p>
            <a:pPr lvl="1">
              <a:lnSpc>
                <a:spcPct val="80000"/>
              </a:lnSpc>
            </a:pPr>
            <a:r>
              <a:rPr lang="en-US" sz="1600" dirty="0" smtClean="0"/>
              <a:t>Breathing Rate, </a:t>
            </a:r>
          </a:p>
          <a:p>
            <a:pPr lvl="1">
              <a:lnSpc>
                <a:spcPct val="80000"/>
              </a:lnSpc>
            </a:pPr>
            <a:r>
              <a:rPr lang="en-US" sz="1600" dirty="0"/>
              <a:t>S</a:t>
            </a:r>
            <a:r>
              <a:rPr lang="en-US" sz="1600" dirty="0" smtClean="0"/>
              <a:t>kin temperature, </a:t>
            </a:r>
          </a:p>
          <a:p>
            <a:pPr lvl="1">
              <a:lnSpc>
                <a:spcPct val="80000"/>
              </a:lnSpc>
            </a:pPr>
            <a:r>
              <a:rPr lang="en-US" sz="1600" dirty="0"/>
              <a:t>A</a:t>
            </a:r>
            <a:r>
              <a:rPr lang="en-US" sz="1600" dirty="0" smtClean="0"/>
              <a:t>ctivity </a:t>
            </a:r>
          </a:p>
          <a:p>
            <a:pPr lvl="1">
              <a:lnSpc>
                <a:spcPct val="80000"/>
              </a:lnSpc>
            </a:pPr>
            <a:r>
              <a:rPr lang="en-US" sz="1600" dirty="0" smtClean="0"/>
              <a:t>Posture</a:t>
            </a:r>
          </a:p>
          <a:p>
            <a:pPr lvl="1">
              <a:lnSpc>
                <a:spcPct val="80000"/>
              </a:lnSpc>
              <a:buFontTx/>
              <a:buNone/>
            </a:pPr>
            <a:endParaRPr lang="en-US" sz="2000" dirty="0" smtClean="0"/>
          </a:p>
          <a:p>
            <a:pPr>
              <a:lnSpc>
                <a:spcPct val="80000"/>
              </a:lnSpc>
            </a:pPr>
            <a:r>
              <a:rPr lang="en-US" sz="2000" b="1" dirty="0" smtClean="0"/>
              <a:t>Built in BioSense® analysis algorithms</a:t>
            </a:r>
          </a:p>
          <a:p>
            <a:pPr>
              <a:lnSpc>
                <a:spcPct val="80000"/>
              </a:lnSpc>
            </a:pPr>
            <a:r>
              <a:rPr lang="en-US" sz="2000" b="1" dirty="0"/>
              <a:t>Logging for 20 days</a:t>
            </a:r>
          </a:p>
          <a:p>
            <a:pPr>
              <a:lnSpc>
                <a:spcPct val="80000"/>
              </a:lnSpc>
            </a:pPr>
            <a:endParaRPr lang="en-US" sz="2000" b="1" dirty="0" smtClean="0"/>
          </a:p>
          <a:p>
            <a:pPr>
              <a:lnSpc>
                <a:spcPct val="80000"/>
              </a:lnSpc>
            </a:pPr>
            <a:r>
              <a:rPr lang="en-US" sz="2000" b="1" dirty="0" smtClean="0"/>
              <a:t>Local wireless (Bluetooth)  </a:t>
            </a:r>
          </a:p>
          <a:p>
            <a:pPr>
              <a:lnSpc>
                <a:spcPct val="80000"/>
              </a:lnSpc>
            </a:pPr>
            <a:r>
              <a:rPr lang="en-US" sz="2000" b="1" dirty="0" smtClean="0"/>
              <a:t>Wired (optical) - defense</a:t>
            </a:r>
          </a:p>
          <a:p>
            <a:pPr>
              <a:lnSpc>
                <a:spcPct val="80000"/>
              </a:lnSpc>
            </a:pPr>
            <a:endParaRPr lang="en-US" sz="2000" b="1" dirty="0" smtClean="0"/>
          </a:p>
          <a:p>
            <a:pPr>
              <a:lnSpc>
                <a:spcPct val="80000"/>
              </a:lnSpc>
            </a:pPr>
            <a:endParaRPr lang="en-US" sz="2000" b="1" dirty="0" smtClean="0"/>
          </a:p>
        </p:txBody>
      </p:sp>
      <p:sp>
        <p:nvSpPr>
          <p:cNvPr id="4099" name="Text Box 4"/>
          <p:cNvSpPr txBox="1">
            <a:spLocks noChangeArrowheads="1"/>
          </p:cNvSpPr>
          <p:nvPr/>
        </p:nvSpPr>
        <p:spPr bwMode="auto">
          <a:xfrm>
            <a:off x="774700" y="898525"/>
            <a:ext cx="184150" cy="366713"/>
          </a:xfrm>
          <a:prstGeom prst="rect">
            <a:avLst/>
          </a:prstGeom>
          <a:noFill/>
          <a:ln w="38100" algn="ctr">
            <a:noFill/>
            <a:miter lim="800000"/>
            <a:headEnd/>
            <a:tailEnd/>
          </a:ln>
        </p:spPr>
        <p:txBody>
          <a:bodyPr wrap="none">
            <a:spAutoFit/>
          </a:bodyPr>
          <a:lstStyle/>
          <a:p>
            <a:pPr algn="l" eaLnBrk="0" hangingPunct="0"/>
            <a:endParaRPr lang="en-US" sz="1800" b="0">
              <a:latin typeface="Arial" charset="0"/>
            </a:endParaRPr>
          </a:p>
        </p:txBody>
      </p:sp>
      <p:sp>
        <p:nvSpPr>
          <p:cNvPr id="4100" name="Text Box 5"/>
          <p:cNvSpPr txBox="1">
            <a:spLocks noChangeArrowheads="1"/>
          </p:cNvSpPr>
          <p:nvPr/>
        </p:nvSpPr>
        <p:spPr bwMode="auto">
          <a:xfrm>
            <a:off x="1287463" y="214313"/>
            <a:ext cx="7265193" cy="584775"/>
          </a:xfrm>
          <a:prstGeom prst="rect">
            <a:avLst/>
          </a:prstGeom>
          <a:noFill/>
          <a:ln w="38100" algn="ctr">
            <a:noFill/>
            <a:miter lim="800000"/>
            <a:headEnd/>
            <a:tailEnd/>
          </a:ln>
        </p:spPr>
        <p:txBody>
          <a:bodyPr wrap="square">
            <a:spAutoFit/>
          </a:bodyPr>
          <a:lstStyle/>
          <a:p>
            <a:pPr algn="l" eaLnBrk="0" hangingPunct="0"/>
            <a:r>
              <a:rPr lang="en-US" sz="3200" b="0" dirty="0" smtClean="0">
                <a:solidFill>
                  <a:srgbClr val="DB2118"/>
                </a:solidFill>
                <a:latin typeface="+mj-lt"/>
              </a:rPr>
              <a:t>BioHarness</a:t>
            </a:r>
            <a:r>
              <a:rPr lang="en-US" sz="3200" b="0" dirty="0" smtClean="0">
                <a:solidFill>
                  <a:srgbClr val="DB2118"/>
                </a:solidFill>
                <a:latin typeface="+mj-lt"/>
              </a:rPr>
              <a:t>™ - </a:t>
            </a:r>
            <a:r>
              <a:rPr lang="en-US" sz="3200" b="0" dirty="0" err="1" smtClean="0">
                <a:solidFill>
                  <a:srgbClr val="DB2118"/>
                </a:solidFill>
                <a:latin typeface="+mj-lt"/>
              </a:rPr>
              <a:t>BlueTooth</a:t>
            </a:r>
            <a:r>
              <a:rPr lang="en-US" sz="3200" b="0" dirty="0" smtClean="0">
                <a:solidFill>
                  <a:srgbClr val="DB2118"/>
                </a:solidFill>
                <a:latin typeface="+mj-lt"/>
              </a:rPr>
              <a:t> BAN</a:t>
            </a:r>
            <a:endParaRPr lang="en-US" sz="3200" b="0" dirty="0">
              <a:solidFill>
                <a:srgbClr val="DB2118"/>
              </a:solidFill>
              <a:latin typeface="+mj-lt"/>
            </a:endParaRPr>
          </a:p>
        </p:txBody>
      </p:sp>
      <p:pic>
        <p:nvPicPr>
          <p:cNvPr id="4101" name="Picture 6"/>
          <p:cNvPicPr>
            <a:picLocks noChangeAspect="1" noChangeArrowheads="1"/>
          </p:cNvPicPr>
          <p:nvPr/>
        </p:nvPicPr>
        <p:blipFill>
          <a:blip r:embed="rId3" cstate="screen"/>
          <a:srcRect/>
          <a:stretch>
            <a:fillRect/>
          </a:stretch>
        </p:blipFill>
        <p:spPr bwMode="auto">
          <a:xfrm>
            <a:off x="6018213" y="1162050"/>
            <a:ext cx="3887787" cy="3057525"/>
          </a:xfrm>
          <a:prstGeom prst="rect">
            <a:avLst/>
          </a:prstGeom>
          <a:noFill/>
          <a:ln w="9525">
            <a:noFill/>
            <a:miter lim="800000"/>
            <a:headEnd/>
            <a:tailEnd/>
          </a:ln>
        </p:spPr>
      </p:pic>
      <p:pic>
        <p:nvPicPr>
          <p:cNvPr id="4102" name="Picture 7"/>
          <p:cNvPicPr>
            <a:picLocks noChangeAspect="1" noChangeArrowheads="1"/>
          </p:cNvPicPr>
          <p:nvPr/>
        </p:nvPicPr>
        <p:blipFill>
          <a:blip r:embed="rId4" cstate="screen"/>
          <a:srcRect/>
          <a:stretch>
            <a:fillRect/>
          </a:stretch>
        </p:blipFill>
        <p:spPr bwMode="auto">
          <a:xfrm>
            <a:off x="8301038" y="6053138"/>
            <a:ext cx="1371600" cy="377825"/>
          </a:xfrm>
          <a:prstGeom prst="rect">
            <a:avLst/>
          </a:prstGeom>
          <a:noFill/>
          <a:ln w="9525" algn="ctr">
            <a:noFill/>
            <a:miter lim="800000"/>
            <a:headEnd/>
            <a:tailEnd/>
          </a:ln>
        </p:spPr>
      </p:pic>
      <p:sp>
        <p:nvSpPr>
          <p:cNvPr id="4103" name="Rectangle 10"/>
          <p:cNvSpPr>
            <a:spLocks noChangeArrowheads="1"/>
          </p:cNvSpPr>
          <p:nvPr/>
        </p:nvSpPr>
        <p:spPr bwMode="auto">
          <a:xfrm>
            <a:off x="7747000" y="1104900"/>
            <a:ext cx="1816100" cy="292100"/>
          </a:xfrm>
          <a:prstGeom prst="rect">
            <a:avLst/>
          </a:prstGeom>
          <a:solidFill>
            <a:schemeClr val="bg1"/>
          </a:solidFill>
          <a:ln w="9525" algn="ctr">
            <a:noFill/>
            <a:miter lim="800000"/>
            <a:headEnd/>
            <a:tailEnd/>
          </a:ln>
        </p:spPr>
        <p:txBody>
          <a:bodyPr wrap="none" anchor="ctr">
            <a:spAutoFit/>
          </a:bodyPr>
          <a:lstStyle/>
          <a:p>
            <a:endParaRPr lang="en-US"/>
          </a:p>
        </p:txBody>
      </p:sp>
      <p:sp>
        <p:nvSpPr>
          <p:cNvPr id="10" name="Rectangle 9"/>
          <p:cNvSpPr/>
          <p:nvPr/>
        </p:nvSpPr>
        <p:spPr>
          <a:xfrm>
            <a:off x="5853120" y="1163484"/>
            <a:ext cx="4048125"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105" name="TextBox 10"/>
          <p:cNvSpPr txBox="1">
            <a:spLocks noChangeArrowheads="1"/>
          </p:cNvSpPr>
          <p:nvPr/>
        </p:nvSpPr>
        <p:spPr bwMode="auto">
          <a:xfrm>
            <a:off x="6795341" y="3290887"/>
            <a:ext cx="534987" cy="276225"/>
          </a:xfrm>
          <a:prstGeom prst="rect">
            <a:avLst/>
          </a:prstGeom>
          <a:noFill/>
          <a:ln w="9525">
            <a:noFill/>
            <a:miter lim="800000"/>
            <a:headEnd/>
            <a:tailEnd/>
          </a:ln>
        </p:spPr>
        <p:txBody>
          <a:bodyPr wrap="none">
            <a:spAutoFit/>
          </a:bodyPr>
          <a:lstStyle/>
          <a:p>
            <a:r>
              <a:rPr lang="en-US" dirty="0"/>
              <a:t>Shirt</a:t>
            </a:r>
          </a:p>
        </p:txBody>
      </p:sp>
      <p:sp>
        <p:nvSpPr>
          <p:cNvPr id="4107" name="TextBox 17"/>
          <p:cNvSpPr txBox="1">
            <a:spLocks noChangeArrowheads="1"/>
          </p:cNvSpPr>
          <p:nvPr/>
        </p:nvSpPr>
        <p:spPr bwMode="auto">
          <a:xfrm>
            <a:off x="8039100" y="4054420"/>
            <a:ext cx="895350" cy="246063"/>
          </a:xfrm>
          <a:prstGeom prst="rect">
            <a:avLst/>
          </a:prstGeom>
          <a:noFill/>
          <a:ln w="9525">
            <a:noFill/>
            <a:miter lim="800000"/>
            <a:headEnd/>
            <a:tailEnd/>
          </a:ln>
        </p:spPr>
        <p:txBody>
          <a:bodyPr wrap="none">
            <a:spAutoFit/>
          </a:bodyPr>
          <a:lstStyle/>
          <a:p>
            <a:r>
              <a:rPr lang="en-US" sz="1000"/>
              <a:t>BioHarness</a:t>
            </a:r>
          </a:p>
        </p:txBody>
      </p:sp>
      <p:grpSp>
        <p:nvGrpSpPr>
          <p:cNvPr id="4106" name="Group 16"/>
          <p:cNvGrpSpPr>
            <a:grpSpLocks/>
          </p:cNvGrpSpPr>
          <p:nvPr/>
        </p:nvGrpSpPr>
        <p:grpSpPr bwMode="auto">
          <a:xfrm>
            <a:off x="7486551" y="1709738"/>
            <a:ext cx="2197453" cy="1480346"/>
            <a:chOff x="7486551" y="1709738"/>
            <a:chExt cx="2197453" cy="1480346"/>
          </a:xfrm>
        </p:grpSpPr>
        <p:pic>
          <p:nvPicPr>
            <p:cNvPr id="4109" name="Picture 7"/>
            <p:cNvPicPr>
              <a:picLocks noChangeAspect="1" noChangeArrowheads="1"/>
            </p:cNvPicPr>
            <p:nvPr/>
          </p:nvPicPr>
          <p:blipFill>
            <a:blip r:embed="rId5" cstate="screen"/>
            <a:srcRect/>
            <a:stretch>
              <a:fillRect/>
            </a:stretch>
          </p:blipFill>
          <p:spPr bwMode="auto">
            <a:xfrm>
              <a:off x="7486551" y="1789909"/>
              <a:ext cx="1251147" cy="1400175"/>
            </a:xfrm>
            <a:prstGeom prst="rect">
              <a:avLst/>
            </a:prstGeom>
            <a:noFill/>
            <a:ln w="9525">
              <a:noFill/>
              <a:miter lim="800000"/>
              <a:headEnd/>
              <a:tailEnd/>
            </a:ln>
          </p:spPr>
        </p:pic>
        <p:sp>
          <p:nvSpPr>
            <p:cNvPr id="12" name="Oval 11"/>
            <p:cNvSpPr/>
            <p:nvPr/>
          </p:nvSpPr>
          <p:spPr>
            <a:xfrm>
              <a:off x="8029575" y="2343150"/>
              <a:ext cx="271463"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14" name="Straight Arrow Connector 13"/>
            <p:cNvCxnSpPr>
              <a:endCxn id="12" idx="7"/>
            </p:cNvCxnSpPr>
            <p:nvPr/>
          </p:nvCxnSpPr>
          <p:spPr>
            <a:xfrm rot="10800000" flipV="1">
              <a:off x="8261350" y="1890713"/>
              <a:ext cx="582613" cy="504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12" name="Picture 10"/>
            <p:cNvPicPr>
              <a:picLocks noChangeAspect="1" noChangeArrowheads="1"/>
            </p:cNvPicPr>
            <p:nvPr/>
          </p:nvPicPr>
          <p:blipFill>
            <a:blip r:embed="rId6" cstate="screen"/>
            <a:srcRect/>
            <a:stretch>
              <a:fillRect/>
            </a:stretch>
          </p:blipFill>
          <p:spPr bwMode="auto">
            <a:xfrm>
              <a:off x="8934450" y="1709738"/>
              <a:ext cx="180975" cy="134937"/>
            </a:xfrm>
            <a:prstGeom prst="rect">
              <a:avLst/>
            </a:prstGeom>
            <a:noFill/>
            <a:ln w="9525" algn="ctr">
              <a:noFill/>
              <a:miter lim="800000"/>
              <a:headEnd/>
              <a:tailEnd/>
            </a:ln>
          </p:spPr>
        </p:pic>
        <p:sp>
          <p:nvSpPr>
            <p:cNvPr id="4113" name="TextBox 16"/>
            <p:cNvSpPr txBox="1">
              <a:spLocks noChangeArrowheads="1"/>
            </p:cNvSpPr>
            <p:nvPr/>
          </p:nvSpPr>
          <p:spPr bwMode="auto">
            <a:xfrm>
              <a:off x="8843709" y="1800225"/>
              <a:ext cx="840295" cy="1169551"/>
            </a:xfrm>
            <a:prstGeom prst="rect">
              <a:avLst/>
            </a:prstGeom>
            <a:noFill/>
            <a:ln w="9525">
              <a:noFill/>
              <a:miter lim="800000"/>
              <a:headEnd/>
              <a:tailEnd/>
            </a:ln>
          </p:spPr>
          <p:txBody>
            <a:bodyPr wrap="none">
              <a:spAutoFit/>
            </a:bodyPr>
            <a:lstStyle/>
            <a:p>
              <a:r>
                <a:rPr lang="en-US" sz="1000" dirty="0" smtClean="0"/>
                <a:t>BioModule</a:t>
              </a:r>
            </a:p>
            <a:p>
              <a:endParaRPr lang="en-US" sz="1000" dirty="0" smtClean="0"/>
            </a:p>
            <a:p>
              <a:endParaRPr lang="en-US" sz="1000" dirty="0" smtClean="0"/>
            </a:p>
            <a:p>
              <a:endParaRPr lang="en-US" sz="1000" dirty="0" smtClean="0"/>
            </a:p>
            <a:p>
              <a:endParaRPr lang="en-US" sz="1000" dirty="0" smtClean="0"/>
            </a:p>
            <a:p>
              <a:endParaRPr lang="en-US" sz="1000" dirty="0" smtClean="0"/>
            </a:p>
            <a:p>
              <a:r>
                <a:rPr lang="en-US" sz="1000" dirty="0" smtClean="0"/>
                <a:t>Prototype</a:t>
              </a:r>
              <a:endParaRPr lang="en-US" sz="1000" dirty="0"/>
            </a:p>
          </p:txBody>
        </p:sp>
      </p:grpSp>
      <p:pic>
        <p:nvPicPr>
          <p:cNvPr id="20" name="Picture 1" descr="Onyx. II 9560 Bluetooth."/>
          <p:cNvPicPr>
            <a:picLocks noChangeAspect="1" noChangeArrowheads="1"/>
          </p:cNvPicPr>
          <p:nvPr/>
        </p:nvPicPr>
        <p:blipFill>
          <a:blip r:embed="rId7" r:link="rId8" cstate="screen"/>
          <a:srcRect/>
          <a:stretch>
            <a:fillRect/>
          </a:stretch>
        </p:blipFill>
        <p:spPr bwMode="auto">
          <a:xfrm>
            <a:off x="5314950" y="1178700"/>
            <a:ext cx="519112" cy="579437"/>
          </a:xfrm>
          <a:prstGeom prst="rect">
            <a:avLst/>
          </a:prstGeom>
          <a:noFill/>
          <a:ln w="9525">
            <a:noFill/>
            <a:miter lim="800000"/>
            <a:headEnd/>
            <a:tailEnd/>
          </a:ln>
        </p:spPr>
      </p:pic>
      <p:pic>
        <p:nvPicPr>
          <p:cNvPr id="21" name="Picture 4"/>
          <p:cNvPicPr>
            <a:picLocks noChangeAspect="1" noChangeArrowheads="1"/>
          </p:cNvPicPr>
          <p:nvPr/>
        </p:nvPicPr>
        <p:blipFill>
          <a:blip r:embed="rId9" cstate="screen"/>
          <a:srcRect/>
          <a:stretch>
            <a:fillRect/>
          </a:stretch>
        </p:blipFill>
        <p:spPr bwMode="auto">
          <a:xfrm>
            <a:off x="5133975" y="1993087"/>
            <a:ext cx="633412" cy="633413"/>
          </a:xfrm>
          <a:prstGeom prst="rect">
            <a:avLst/>
          </a:prstGeom>
          <a:noFill/>
          <a:ln w="9525">
            <a:noFill/>
            <a:miter lim="800000"/>
            <a:headEnd/>
            <a:tailEnd/>
          </a:ln>
        </p:spPr>
      </p:pic>
      <p:sp>
        <p:nvSpPr>
          <p:cNvPr id="22" name="Text Box 13"/>
          <p:cNvSpPr txBox="1">
            <a:spLocks noChangeArrowheads="1"/>
          </p:cNvSpPr>
          <p:nvPr/>
        </p:nvSpPr>
        <p:spPr bwMode="auto">
          <a:xfrm>
            <a:off x="4953000" y="1812112"/>
            <a:ext cx="1230312" cy="276225"/>
          </a:xfrm>
          <a:prstGeom prst="rect">
            <a:avLst/>
          </a:prstGeom>
          <a:noFill/>
          <a:ln w="9525" algn="ctr">
            <a:noFill/>
            <a:miter lim="800000"/>
            <a:headEnd/>
            <a:tailEnd/>
          </a:ln>
        </p:spPr>
        <p:txBody>
          <a:bodyPr wrap="none">
            <a:spAutoFit/>
          </a:bodyPr>
          <a:lstStyle/>
          <a:p>
            <a:r>
              <a:rPr lang="en-US"/>
              <a:t>Blood Oxygen</a:t>
            </a:r>
          </a:p>
        </p:txBody>
      </p:sp>
      <p:sp>
        <p:nvSpPr>
          <p:cNvPr id="23" name="Rectangle 46"/>
          <p:cNvSpPr>
            <a:spLocks noChangeArrowheads="1"/>
          </p:cNvSpPr>
          <p:nvPr/>
        </p:nvSpPr>
        <p:spPr bwMode="auto">
          <a:xfrm>
            <a:off x="4953000" y="2626500"/>
            <a:ext cx="1320800" cy="276225"/>
          </a:xfrm>
          <a:prstGeom prst="rect">
            <a:avLst/>
          </a:prstGeom>
          <a:noFill/>
          <a:ln w="9525">
            <a:noFill/>
            <a:miter lim="800000"/>
            <a:headEnd/>
            <a:tailEnd/>
          </a:ln>
        </p:spPr>
        <p:txBody>
          <a:bodyPr wrap="none">
            <a:spAutoFit/>
          </a:bodyPr>
          <a:lstStyle/>
          <a:p>
            <a:r>
              <a:rPr lang="en-US"/>
              <a:t>Blood Pressure</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5088" y="1709738"/>
            <a:ext cx="1281075" cy="1484532"/>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2282" y="3613849"/>
            <a:ext cx="1428750" cy="357188"/>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5341" y="4534197"/>
            <a:ext cx="506413" cy="1250840"/>
          </a:xfrm>
          <a:prstGeom prst="rect">
            <a:avLst/>
          </a:prstGeom>
        </p:spPr>
      </p:pic>
      <p:sp>
        <p:nvSpPr>
          <p:cNvPr id="24" name="TextBox 10"/>
          <p:cNvSpPr txBox="1">
            <a:spLocks noChangeArrowheads="1"/>
          </p:cNvSpPr>
          <p:nvPr/>
        </p:nvSpPr>
        <p:spPr bwMode="auto">
          <a:xfrm>
            <a:off x="6144256" y="5785037"/>
            <a:ext cx="1816523" cy="461665"/>
          </a:xfrm>
          <a:prstGeom prst="rect">
            <a:avLst/>
          </a:prstGeom>
          <a:noFill/>
          <a:ln w="9525">
            <a:noFill/>
            <a:miter lim="800000"/>
            <a:headEnd/>
            <a:tailEnd/>
          </a:ln>
        </p:spPr>
        <p:txBody>
          <a:bodyPr wrap="none">
            <a:spAutoFit/>
          </a:bodyPr>
          <a:lstStyle/>
          <a:p>
            <a:r>
              <a:rPr lang="en-US" dirty="0" smtClean="0"/>
              <a:t>Radio interface device</a:t>
            </a:r>
          </a:p>
          <a:p>
            <a:r>
              <a:rPr lang="en-US" dirty="0"/>
              <a:t>t</a:t>
            </a:r>
            <a:r>
              <a:rPr lang="en-US" dirty="0" smtClean="0"/>
              <a:t>o voice radio</a:t>
            </a:r>
            <a:endParaRPr lang="en-US" dirty="0"/>
          </a:p>
        </p:txBody>
      </p:sp>
      <p:pic>
        <p:nvPicPr>
          <p:cNvPr id="25" name="Picture 6" descr="PDA.jpg"/>
          <p:cNvPicPr>
            <a:picLocks noChangeAspect="1"/>
          </p:cNvPicPr>
          <p:nvPr/>
        </p:nvPicPr>
        <p:blipFill>
          <a:blip r:embed="rId13" cstate="print"/>
          <a:srcRect l="12500" r="12500"/>
          <a:stretch>
            <a:fillRect/>
          </a:stretch>
        </p:blipFill>
        <p:spPr bwMode="auto">
          <a:xfrm>
            <a:off x="4182969" y="4378326"/>
            <a:ext cx="831850" cy="1674812"/>
          </a:xfrm>
          <a:prstGeom prst="rect">
            <a:avLst/>
          </a:prstGeom>
          <a:noFill/>
          <a:ln w="9525">
            <a:noFill/>
            <a:miter lim="800000"/>
            <a:headEnd/>
            <a:tailEnd/>
          </a:ln>
        </p:spPr>
      </p:pic>
      <p:sp>
        <p:nvSpPr>
          <p:cNvPr id="26" name="TextBox 7"/>
          <p:cNvSpPr txBox="1">
            <a:spLocks noChangeArrowheads="1"/>
          </p:cNvSpPr>
          <p:nvPr/>
        </p:nvSpPr>
        <p:spPr bwMode="auto">
          <a:xfrm>
            <a:off x="3908331" y="6216651"/>
            <a:ext cx="1382713" cy="276225"/>
          </a:xfrm>
          <a:prstGeom prst="rect">
            <a:avLst/>
          </a:prstGeom>
          <a:noFill/>
          <a:ln w="9525">
            <a:noFill/>
            <a:miter lim="800000"/>
            <a:headEnd/>
            <a:tailEnd/>
          </a:ln>
        </p:spPr>
        <p:txBody>
          <a:bodyPr wrap="none">
            <a:spAutoFit/>
          </a:bodyPr>
          <a:lstStyle/>
          <a:p>
            <a:r>
              <a:rPr lang="en-US" dirty="0"/>
              <a:t>Mobile feedback</a:t>
            </a:r>
          </a:p>
        </p:txBody>
      </p:sp>
    </p:spTree>
    <p:extLst>
      <p:ext uri="{BB962C8B-B14F-4D97-AF65-F5344CB8AC3E}">
        <p14:creationId xmlns:p14="http://schemas.microsoft.com/office/powerpoint/2010/main" val="3991844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168184" y="2219325"/>
            <a:ext cx="2000250" cy="1181100"/>
          </a:xfrm>
          <a:prstGeom prst="rect">
            <a:avLst/>
          </a:prstGeom>
          <a:noFill/>
          <a:ln w="9525">
            <a:noFill/>
            <a:miter lim="800000"/>
            <a:headEnd/>
            <a:tailEnd/>
          </a:ln>
        </p:spPr>
      </p:pic>
      <p:sp>
        <p:nvSpPr>
          <p:cNvPr id="9" name="Rectangle 8"/>
          <p:cNvSpPr/>
          <p:nvPr/>
        </p:nvSpPr>
        <p:spPr>
          <a:xfrm>
            <a:off x="4030217" y="1898796"/>
            <a:ext cx="2438400" cy="1485900"/>
          </a:xfrm>
          <a:prstGeom prst="rect">
            <a:avLst/>
          </a:prstGeom>
          <a:solidFill>
            <a:srgbClr val="FFFFFF">
              <a:alpha val="27059"/>
            </a:srgbClr>
          </a:solidFill>
          <a:ln>
            <a:no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Text Placeholder 1"/>
          <p:cNvSpPr>
            <a:spLocks noGrp="1"/>
          </p:cNvSpPr>
          <p:nvPr>
            <p:ph type="body" idx="1"/>
          </p:nvPr>
        </p:nvSpPr>
        <p:spPr>
          <a:xfrm>
            <a:off x="2843213" y="5738813"/>
            <a:ext cx="6904037" cy="679450"/>
          </a:xfrm>
        </p:spPr>
        <p:txBody>
          <a:bodyPr anchor="t"/>
          <a:lstStyle/>
          <a:p>
            <a:pPr marL="342900" indent="-342900">
              <a:buFont typeface="Arial" pitchFamily="34" charset="0"/>
              <a:buChar char="•"/>
              <a:defRPr/>
            </a:pPr>
            <a:r>
              <a:rPr lang="en-US" dirty="0" smtClean="0"/>
              <a:t>BAN connects system to the cloud</a:t>
            </a:r>
          </a:p>
          <a:p>
            <a:pPr marL="342900" indent="-342900">
              <a:buFont typeface="Arial" pitchFamily="34" charset="0"/>
              <a:buChar char="•"/>
              <a:defRPr/>
            </a:pPr>
            <a:r>
              <a:rPr lang="en-US" dirty="0" smtClean="0"/>
              <a:t>Data is valuable when viewed some where else</a:t>
            </a:r>
            <a:endParaRPr lang="en-US" dirty="0" smtClean="0"/>
          </a:p>
          <a:p>
            <a:pPr>
              <a:defRPr/>
            </a:pPr>
            <a:endParaRPr lang="en-US" dirty="0" smtClean="0"/>
          </a:p>
        </p:txBody>
      </p:sp>
      <p:sp>
        <p:nvSpPr>
          <p:cNvPr id="13317" name="Title 2"/>
          <p:cNvSpPr>
            <a:spLocks noGrp="1"/>
          </p:cNvSpPr>
          <p:nvPr>
            <p:ph type="title"/>
          </p:nvPr>
        </p:nvSpPr>
        <p:spPr/>
        <p:txBody>
          <a:bodyPr/>
          <a:lstStyle/>
          <a:p>
            <a:r>
              <a:rPr lang="en-US" dirty="0" smtClean="0"/>
              <a:t>BAN to Internet</a:t>
            </a:r>
            <a:endParaRPr lang="en-US" sz="2000" dirty="0" smtClean="0"/>
          </a:p>
        </p:txBody>
      </p:sp>
      <p:sp>
        <p:nvSpPr>
          <p:cNvPr id="13318" name="TextBox 6"/>
          <p:cNvSpPr txBox="1">
            <a:spLocks noChangeArrowheads="1"/>
          </p:cNvSpPr>
          <p:nvPr/>
        </p:nvSpPr>
        <p:spPr bwMode="auto">
          <a:xfrm>
            <a:off x="1734546" y="5402263"/>
            <a:ext cx="881063" cy="215900"/>
          </a:xfrm>
          <a:prstGeom prst="rect">
            <a:avLst/>
          </a:prstGeom>
          <a:noFill/>
          <a:ln w="9525">
            <a:noFill/>
            <a:miter lim="800000"/>
            <a:headEnd/>
            <a:tailEnd/>
          </a:ln>
        </p:spPr>
        <p:txBody>
          <a:bodyPr wrap="none">
            <a:spAutoFit/>
          </a:bodyPr>
          <a:lstStyle/>
          <a:p>
            <a:pPr algn="ctr"/>
            <a:r>
              <a:rPr lang="en-US" sz="800">
                <a:solidFill>
                  <a:schemeClr val="bg2"/>
                </a:solidFill>
              </a:rPr>
              <a:t>Blood Oxygen</a:t>
            </a:r>
          </a:p>
        </p:txBody>
      </p:sp>
      <p:sp>
        <p:nvSpPr>
          <p:cNvPr id="13319" name="TextBox 9"/>
          <p:cNvSpPr txBox="1">
            <a:spLocks noChangeArrowheads="1"/>
          </p:cNvSpPr>
          <p:nvPr/>
        </p:nvSpPr>
        <p:spPr bwMode="auto">
          <a:xfrm>
            <a:off x="1726609" y="5651500"/>
            <a:ext cx="946150" cy="215900"/>
          </a:xfrm>
          <a:prstGeom prst="rect">
            <a:avLst/>
          </a:prstGeom>
          <a:noFill/>
          <a:ln w="9525">
            <a:noFill/>
            <a:miter lim="800000"/>
            <a:headEnd/>
            <a:tailEnd/>
          </a:ln>
        </p:spPr>
        <p:txBody>
          <a:bodyPr wrap="none">
            <a:spAutoFit/>
          </a:bodyPr>
          <a:lstStyle/>
          <a:p>
            <a:pPr algn="ctr"/>
            <a:r>
              <a:rPr lang="en-US" sz="800">
                <a:solidFill>
                  <a:schemeClr val="bg2"/>
                </a:solidFill>
              </a:rPr>
              <a:t>Blood Pressure</a:t>
            </a:r>
          </a:p>
        </p:txBody>
      </p:sp>
      <p:grpSp>
        <p:nvGrpSpPr>
          <p:cNvPr id="3" name="Group 10"/>
          <p:cNvGrpSpPr>
            <a:grpSpLocks/>
          </p:cNvGrpSpPr>
          <p:nvPr/>
        </p:nvGrpSpPr>
        <p:grpSpPr bwMode="auto">
          <a:xfrm>
            <a:off x="1742484" y="4857750"/>
            <a:ext cx="911225" cy="649288"/>
            <a:chOff x="2763750" y="3190277"/>
            <a:chExt cx="910777" cy="650028"/>
          </a:xfrm>
        </p:grpSpPr>
        <p:pic>
          <p:nvPicPr>
            <p:cNvPr id="13348" name="Picture 2" descr="http://t0.gstatic.com/images?q=tbn:ANd9GcSE234eMllW5kR7eZrgA2aKoQ5b3q5TgG-ydGjXmPQG76GCxhLq"/>
            <p:cNvPicPr>
              <a:picLocks noChangeAspect="1" noChangeArrowheads="1"/>
            </p:cNvPicPr>
            <p:nvPr/>
          </p:nvPicPr>
          <p:blipFill>
            <a:blip r:embed="rId3" cstate="print"/>
            <a:srcRect/>
            <a:stretch>
              <a:fillRect/>
            </a:stretch>
          </p:blipFill>
          <p:spPr bwMode="auto">
            <a:xfrm>
              <a:off x="2874259" y="3190277"/>
              <a:ext cx="384174" cy="543565"/>
            </a:xfrm>
            <a:prstGeom prst="rect">
              <a:avLst/>
            </a:prstGeom>
            <a:noFill/>
            <a:ln w="9525">
              <a:noFill/>
              <a:miter lim="800000"/>
              <a:headEnd/>
              <a:tailEnd/>
            </a:ln>
          </p:spPr>
        </p:pic>
        <p:sp>
          <p:nvSpPr>
            <p:cNvPr id="13349" name="TextBox 12"/>
            <p:cNvSpPr txBox="1">
              <a:spLocks noChangeArrowheads="1"/>
            </p:cNvSpPr>
            <p:nvPr/>
          </p:nvSpPr>
          <p:spPr bwMode="auto">
            <a:xfrm>
              <a:off x="2763750" y="3624772"/>
              <a:ext cx="910777" cy="215533"/>
            </a:xfrm>
            <a:prstGeom prst="rect">
              <a:avLst/>
            </a:prstGeom>
            <a:noFill/>
            <a:ln w="9525">
              <a:noFill/>
              <a:miter lim="800000"/>
              <a:headEnd/>
              <a:tailEnd/>
            </a:ln>
          </p:spPr>
          <p:txBody>
            <a:bodyPr wrap="none">
              <a:spAutoFit/>
            </a:bodyPr>
            <a:lstStyle/>
            <a:p>
              <a:pPr algn="ctr"/>
              <a:r>
                <a:rPr lang="en-US" sz="800">
                  <a:solidFill>
                    <a:schemeClr val="bg2"/>
                  </a:solidFill>
                </a:rPr>
                <a:t>Blood Glucose</a:t>
              </a:r>
            </a:p>
          </p:txBody>
        </p:sp>
      </p:grpSp>
      <p:sp>
        <p:nvSpPr>
          <p:cNvPr id="13321" name="TextBox 14"/>
          <p:cNvSpPr txBox="1">
            <a:spLocks noChangeArrowheads="1"/>
          </p:cNvSpPr>
          <p:nvPr/>
        </p:nvSpPr>
        <p:spPr bwMode="auto">
          <a:xfrm>
            <a:off x="1736134" y="5524500"/>
            <a:ext cx="792162" cy="214313"/>
          </a:xfrm>
          <a:prstGeom prst="rect">
            <a:avLst/>
          </a:prstGeom>
          <a:noFill/>
          <a:ln w="9525">
            <a:noFill/>
            <a:miter lim="800000"/>
            <a:headEnd/>
            <a:tailEnd/>
          </a:ln>
        </p:spPr>
        <p:txBody>
          <a:bodyPr wrap="none">
            <a:spAutoFit/>
          </a:bodyPr>
          <a:lstStyle/>
          <a:p>
            <a:pPr algn="ctr"/>
            <a:r>
              <a:rPr lang="en-US" sz="800">
                <a:solidFill>
                  <a:schemeClr val="bg2"/>
                </a:solidFill>
              </a:rPr>
              <a:t>Weigh Scale</a:t>
            </a:r>
          </a:p>
        </p:txBody>
      </p:sp>
      <p:sp>
        <p:nvSpPr>
          <p:cNvPr id="4" name="TextBox 3"/>
          <p:cNvSpPr txBox="1"/>
          <p:nvPr/>
        </p:nvSpPr>
        <p:spPr>
          <a:xfrm>
            <a:off x="3005674" y="1268413"/>
            <a:ext cx="2688558" cy="553998"/>
          </a:xfrm>
          <a:prstGeom prst="rect">
            <a:avLst/>
          </a:prstGeom>
          <a:solidFill>
            <a:schemeClr val="bg1"/>
          </a:solidFill>
        </p:spPr>
        <p:txBody>
          <a:bodyPr wrap="none">
            <a:spAutoFit/>
          </a:bodyPr>
          <a:lstStyle/>
          <a:p>
            <a:pPr>
              <a:defRPr/>
            </a:pPr>
            <a:r>
              <a:rPr lang="en-US" sz="1000" dirty="0" smtClean="0">
                <a:solidFill>
                  <a:srgbClr val="0075EA"/>
                </a:solidFill>
                <a:latin typeface="Myriad Pro Cond" pitchFamily="34" charset="0"/>
              </a:rPr>
              <a:t>Connects to </a:t>
            </a:r>
            <a:r>
              <a:rPr lang="en-US" sz="1000" dirty="0" smtClean="0">
                <a:solidFill>
                  <a:srgbClr val="0075EA"/>
                </a:solidFill>
                <a:latin typeface="Myriad Pro Cond" pitchFamily="34" charset="0"/>
              </a:rPr>
              <a:t>other Apps – e.g. DISPATCH</a:t>
            </a:r>
            <a:endParaRPr lang="en-US" sz="1000" dirty="0">
              <a:solidFill>
                <a:srgbClr val="0075EA"/>
              </a:solidFill>
              <a:latin typeface="Myriad Pro Cond" pitchFamily="34" charset="0"/>
            </a:endParaRPr>
          </a:p>
          <a:p>
            <a:pPr>
              <a:defRPr/>
            </a:pPr>
            <a:r>
              <a:rPr lang="en-US" sz="1000" b="0" dirty="0">
                <a:solidFill>
                  <a:schemeClr val="bg1">
                    <a:lumMod val="50000"/>
                  </a:schemeClr>
                </a:solidFill>
                <a:latin typeface="Myriad Pro Cond" pitchFamily="34" charset="0"/>
              </a:rPr>
              <a:t>Zephyr’s API will allow channel partners to</a:t>
            </a:r>
          </a:p>
          <a:p>
            <a:pPr>
              <a:defRPr/>
            </a:pPr>
            <a:endParaRPr lang="en-US" sz="1000" b="0" dirty="0">
              <a:solidFill>
                <a:schemeClr val="bg1">
                  <a:lumMod val="50000"/>
                </a:schemeClr>
              </a:solidFill>
              <a:latin typeface="Myriad Pro Cond" pitchFamily="34" charset="0"/>
            </a:endParaRPr>
          </a:p>
        </p:txBody>
      </p:sp>
      <p:sp>
        <p:nvSpPr>
          <p:cNvPr id="19" name="TextBox 18"/>
          <p:cNvSpPr txBox="1"/>
          <p:nvPr/>
        </p:nvSpPr>
        <p:spPr>
          <a:xfrm>
            <a:off x="7348102" y="1454712"/>
            <a:ext cx="2611437" cy="1169987"/>
          </a:xfrm>
          <a:prstGeom prst="rect">
            <a:avLst/>
          </a:prstGeom>
          <a:solidFill>
            <a:schemeClr val="bg1"/>
          </a:solidFill>
        </p:spPr>
        <p:txBody>
          <a:bodyPr>
            <a:spAutoFit/>
          </a:bodyPr>
          <a:lstStyle/>
          <a:p>
            <a:pPr>
              <a:defRPr/>
            </a:pPr>
            <a:r>
              <a:rPr lang="en-US" sz="1000" dirty="0">
                <a:solidFill>
                  <a:srgbClr val="0075EA"/>
                </a:solidFill>
                <a:latin typeface="Myriad Pro Cond" pitchFamily="34" charset="0"/>
              </a:rPr>
              <a:t>Zephyr Vault</a:t>
            </a:r>
          </a:p>
          <a:p>
            <a:pPr>
              <a:defRPr/>
            </a:pPr>
            <a:r>
              <a:rPr lang="en-US" sz="1000" b="0" dirty="0">
                <a:solidFill>
                  <a:schemeClr val="bg1">
                    <a:lumMod val="50000"/>
                  </a:schemeClr>
                </a:solidFill>
                <a:latin typeface="Myriad Pro Cond" pitchFamily="34" charset="0"/>
              </a:rPr>
              <a:t>The web portal securely stores all Published data from remote sensors.</a:t>
            </a:r>
          </a:p>
          <a:p>
            <a:pPr>
              <a:defRPr/>
            </a:pPr>
            <a:r>
              <a:rPr lang="en-US" sz="1000" b="0" dirty="0">
                <a:solidFill>
                  <a:schemeClr val="bg1">
                    <a:lumMod val="50000"/>
                  </a:schemeClr>
                </a:solidFill>
                <a:latin typeface="Myriad Pro Cond" pitchFamily="34" charset="0"/>
              </a:rPr>
              <a:t>From here </a:t>
            </a:r>
            <a:r>
              <a:rPr lang="en-US" sz="1000" dirty="0">
                <a:solidFill>
                  <a:schemeClr val="bg1">
                    <a:lumMod val="50000"/>
                  </a:schemeClr>
                </a:solidFill>
                <a:latin typeface="Myriad Pro Cond" pitchFamily="34" charset="0"/>
              </a:rPr>
              <a:t>mobile phones</a:t>
            </a:r>
            <a:r>
              <a:rPr lang="en-US" sz="1000" b="0" dirty="0">
                <a:solidFill>
                  <a:schemeClr val="bg1">
                    <a:lumMod val="50000"/>
                  </a:schemeClr>
                </a:solidFill>
                <a:latin typeface="Myriad Pro Cond" pitchFamily="34" charset="0"/>
              </a:rPr>
              <a:t> and </a:t>
            </a:r>
            <a:r>
              <a:rPr lang="en-US" sz="1000" dirty="0">
                <a:solidFill>
                  <a:schemeClr val="bg1">
                    <a:lumMod val="50000"/>
                  </a:schemeClr>
                </a:solidFill>
                <a:latin typeface="Myriad Pro Cond" pitchFamily="34" charset="0"/>
              </a:rPr>
              <a:t>personal computers  c</a:t>
            </a:r>
            <a:r>
              <a:rPr lang="en-US" sz="1000" b="0" dirty="0">
                <a:solidFill>
                  <a:schemeClr val="bg1">
                    <a:lumMod val="50000"/>
                  </a:schemeClr>
                </a:solidFill>
                <a:latin typeface="Myriad Pro Cond" pitchFamily="34" charset="0"/>
              </a:rPr>
              <a:t>an access the information transmitted by the devices </a:t>
            </a:r>
          </a:p>
          <a:p>
            <a:pPr>
              <a:defRPr/>
            </a:pPr>
            <a:r>
              <a:rPr lang="en-US" sz="1000" b="0" dirty="0">
                <a:solidFill>
                  <a:schemeClr val="bg1">
                    <a:lumMod val="50000"/>
                  </a:schemeClr>
                </a:solidFill>
                <a:latin typeface="Myriad Pro Cond" pitchFamily="34" charset="0"/>
              </a:rPr>
              <a:t>in real time</a:t>
            </a:r>
          </a:p>
        </p:txBody>
      </p:sp>
      <p:sp>
        <p:nvSpPr>
          <p:cNvPr id="21" name="TextBox 20"/>
          <p:cNvSpPr txBox="1"/>
          <p:nvPr/>
        </p:nvSpPr>
        <p:spPr>
          <a:xfrm>
            <a:off x="1047951" y="2676671"/>
            <a:ext cx="1770063" cy="708025"/>
          </a:xfrm>
          <a:prstGeom prst="rect">
            <a:avLst/>
          </a:prstGeom>
          <a:solidFill>
            <a:schemeClr val="bg1"/>
          </a:solidFill>
        </p:spPr>
        <p:txBody>
          <a:bodyPr>
            <a:spAutoFit/>
          </a:bodyPr>
          <a:lstStyle/>
          <a:p>
            <a:pPr>
              <a:defRPr/>
            </a:pPr>
            <a:r>
              <a:rPr lang="en-US" sz="1000" dirty="0">
                <a:solidFill>
                  <a:srgbClr val="0075EA"/>
                </a:solidFill>
                <a:latin typeface="Myriad Pro Cond" pitchFamily="34" charset="0"/>
              </a:rPr>
              <a:t>Personal Data</a:t>
            </a:r>
          </a:p>
          <a:p>
            <a:pPr>
              <a:defRPr/>
            </a:pPr>
            <a:r>
              <a:rPr lang="en-US" sz="1000" b="0" dirty="0">
                <a:solidFill>
                  <a:schemeClr val="bg1">
                    <a:lumMod val="50000"/>
                  </a:schemeClr>
                </a:solidFill>
                <a:latin typeface="Myriad Pro Cond" pitchFamily="34" charset="0"/>
              </a:rPr>
              <a:t>User transmitting personal bio-statistics through a Zephyr BioHarness</a:t>
            </a:r>
          </a:p>
        </p:txBody>
      </p:sp>
      <p:sp>
        <p:nvSpPr>
          <p:cNvPr id="23" name="TextBox 22"/>
          <p:cNvSpPr txBox="1"/>
          <p:nvPr/>
        </p:nvSpPr>
        <p:spPr>
          <a:xfrm>
            <a:off x="2879248" y="4026693"/>
            <a:ext cx="1755775" cy="554038"/>
          </a:xfrm>
          <a:prstGeom prst="rect">
            <a:avLst/>
          </a:prstGeom>
          <a:solidFill>
            <a:schemeClr val="bg1"/>
          </a:solidFill>
        </p:spPr>
        <p:txBody>
          <a:bodyPr>
            <a:spAutoFit/>
          </a:bodyPr>
          <a:lstStyle/>
          <a:p>
            <a:pPr>
              <a:defRPr/>
            </a:pPr>
            <a:r>
              <a:rPr lang="en-US" sz="1000" dirty="0">
                <a:solidFill>
                  <a:srgbClr val="0075EA"/>
                </a:solidFill>
                <a:latin typeface="Myriad Pro Cond" pitchFamily="34" charset="0"/>
              </a:rPr>
              <a:t>Radio Device</a:t>
            </a:r>
          </a:p>
          <a:p>
            <a:pPr>
              <a:defRPr/>
            </a:pPr>
            <a:r>
              <a:rPr lang="en-US" sz="1000" b="0" dirty="0">
                <a:solidFill>
                  <a:schemeClr val="bg1">
                    <a:lumMod val="50000"/>
                  </a:schemeClr>
                </a:solidFill>
                <a:latin typeface="Myriad Pro Cond" pitchFamily="34" charset="0"/>
              </a:rPr>
              <a:t>Person uses radio/phone to </a:t>
            </a:r>
          </a:p>
          <a:p>
            <a:pPr>
              <a:defRPr/>
            </a:pPr>
            <a:r>
              <a:rPr lang="en-US" sz="1000" b="0" dirty="0">
                <a:solidFill>
                  <a:schemeClr val="bg1">
                    <a:lumMod val="50000"/>
                  </a:schemeClr>
                </a:solidFill>
                <a:latin typeface="Myriad Pro Cond" pitchFamily="34" charset="0"/>
              </a:rPr>
              <a:t>connect to the cloud</a:t>
            </a:r>
          </a:p>
        </p:txBody>
      </p:sp>
      <p:sp>
        <p:nvSpPr>
          <p:cNvPr id="24" name="TextBox 23"/>
          <p:cNvSpPr txBox="1"/>
          <p:nvPr/>
        </p:nvSpPr>
        <p:spPr>
          <a:xfrm>
            <a:off x="6300196" y="4537075"/>
            <a:ext cx="2339975" cy="554038"/>
          </a:xfrm>
          <a:prstGeom prst="rect">
            <a:avLst/>
          </a:prstGeom>
          <a:solidFill>
            <a:schemeClr val="bg1"/>
          </a:solidFill>
        </p:spPr>
        <p:txBody>
          <a:bodyPr>
            <a:spAutoFit/>
          </a:bodyPr>
          <a:lstStyle/>
          <a:p>
            <a:pPr>
              <a:defRPr/>
            </a:pPr>
            <a:r>
              <a:rPr lang="en-US" sz="1000" dirty="0">
                <a:solidFill>
                  <a:srgbClr val="0075EA"/>
                </a:solidFill>
                <a:latin typeface="Myriad Pro Cond" pitchFamily="34" charset="0"/>
              </a:rPr>
              <a:t>Web Portal</a:t>
            </a:r>
          </a:p>
          <a:p>
            <a:pPr>
              <a:defRPr/>
            </a:pPr>
            <a:r>
              <a:rPr lang="en-US" sz="1000" b="0" dirty="0">
                <a:solidFill>
                  <a:schemeClr val="bg1">
                    <a:lumMod val="50000"/>
                  </a:schemeClr>
                </a:solidFill>
                <a:latin typeface="Myriad Pro Cond" pitchFamily="34" charset="0"/>
              </a:rPr>
              <a:t>Performance is viewed and analyzed in the cloud.</a:t>
            </a:r>
          </a:p>
        </p:txBody>
      </p:sp>
      <p:pic>
        <p:nvPicPr>
          <p:cNvPr id="13329" name="Picture 48" descr="PDA.jpg"/>
          <p:cNvPicPr>
            <a:picLocks noChangeAspect="1"/>
          </p:cNvPicPr>
          <p:nvPr/>
        </p:nvPicPr>
        <p:blipFill>
          <a:blip r:embed="rId4" cstate="print"/>
          <a:srcRect l="12500" r="12500"/>
          <a:stretch>
            <a:fillRect/>
          </a:stretch>
        </p:blipFill>
        <p:spPr bwMode="auto">
          <a:xfrm>
            <a:off x="3175996" y="2562225"/>
            <a:ext cx="214313" cy="430213"/>
          </a:xfrm>
          <a:prstGeom prst="rect">
            <a:avLst/>
          </a:prstGeom>
          <a:noFill/>
          <a:ln w="9525">
            <a:noFill/>
            <a:miter lim="800000"/>
            <a:headEnd/>
            <a:tailEnd/>
          </a:ln>
        </p:spPr>
      </p:pic>
      <p:cxnSp>
        <p:nvCxnSpPr>
          <p:cNvPr id="51" name="Straight Arrow Connector 50"/>
          <p:cNvCxnSpPr/>
          <p:nvPr/>
        </p:nvCxnSpPr>
        <p:spPr>
          <a:xfrm flipV="1">
            <a:off x="3576046" y="2992438"/>
            <a:ext cx="814388" cy="492125"/>
          </a:xfrm>
          <a:prstGeom prst="straightConnector1">
            <a:avLst/>
          </a:prstGeom>
          <a:ln w="28575">
            <a:solidFill>
              <a:schemeClr val="bg2"/>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512546" y="2809875"/>
            <a:ext cx="877719" cy="259077"/>
          </a:xfrm>
          <a:prstGeom prst="straightConnector1">
            <a:avLst/>
          </a:prstGeom>
          <a:ln w="28575">
            <a:solidFill>
              <a:schemeClr val="bg2"/>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5773146" y="3086100"/>
            <a:ext cx="777875" cy="571500"/>
          </a:xfrm>
          <a:prstGeom prst="straightConnector1">
            <a:avLst/>
          </a:prstGeom>
          <a:ln w="28575">
            <a:solidFill>
              <a:schemeClr val="bg2"/>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 name="Group 55"/>
          <p:cNvGrpSpPr>
            <a:grpSpLocks/>
          </p:cNvGrpSpPr>
          <p:nvPr/>
        </p:nvGrpSpPr>
        <p:grpSpPr bwMode="auto">
          <a:xfrm>
            <a:off x="1288459" y="3592513"/>
            <a:ext cx="1276350" cy="855662"/>
            <a:chOff x="5839530" y="951998"/>
            <a:chExt cx="4772784" cy="2857500"/>
          </a:xfrm>
        </p:grpSpPr>
        <p:pic>
          <p:nvPicPr>
            <p:cNvPr id="13343" name="Picture 2"/>
            <p:cNvPicPr>
              <a:picLocks noChangeAspect="1" noChangeArrowheads="1"/>
            </p:cNvPicPr>
            <p:nvPr/>
          </p:nvPicPr>
          <p:blipFill>
            <a:blip r:embed="rId5" cstate="print"/>
            <a:srcRect/>
            <a:stretch>
              <a:fillRect/>
            </a:stretch>
          </p:blipFill>
          <p:spPr bwMode="auto">
            <a:xfrm>
              <a:off x="5839530" y="1640975"/>
              <a:ext cx="1346200" cy="1651000"/>
            </a:xfrm>
            <a:prstGeom prst="rect">
              <a:avLst/>
            </a:prstGeom>
            <a:noFill/>
            <a:ln w="9525">
              <a:noFill/>
              <a:miter lim="800000"/>
              <a:headEnd/>
              <a:tailEnd/>
            </a:ln>
          </p:spPr>
        </p:pic>
        <p:pic>
          <p:nvPicPr>
            <p:cNvPr id="13344" name="Picture 4" descr="http://www.leadapparel.com/catalog/UnderArmourMock-Cover.jpg"/>
            <p:cNvPicPr>
              <a:picLocks noChangeAspect="1" noChangeArrowheads="1"/>
            </p:cNvPicPr>
            <p:nvPr/>
          </p:nvPicPr>
          <p:blipFill>
            <a:blip r:embed="rId6" cstate="print"/>
            <a:srcRect/>
            <a:stretch>
              <a:fillRect/>
            </a:stretch>
          </p:blipFill>
          <p:spPr bwMode="auto">
            <a:xfrm>
              <a:off x="7754814" y="951998"/>
              <a:ext cx="2857500" cy="2857500"/>
            </a:xfrm>
            <a:prstGeom prst="rect">
              <a:avLst/>
            </a:prstGeom>
            <a:noFill/>
            <a:ln w="9525">
              <a:noFill/>
              <a:miter lim="800000"/>
              <a:headEnd/>
              <a:tailEnd/>
            </a:ln>
          </p:spPr>
        </p:pic>
        <p:sp>
          <p:nvSpPr>
            <p:cNvPr id="59" name="Oval 58"/>
            <p:cNvSpPr/>
            <p:nvPr/>
          </p:nvSpPr>
          <p:spPr>
            <a:xfrm>
              <a:off x="9068876" y="2171340"/>
              <a:ext cx="178089" cy="212059"/>
            </a:xfrm>
            <a:prstGeom prst="ellipse">
              <a:avLst/>
            </a:prstGeom>
            <a:solidFill>
              <a:schemeClr val="bg1"/>
            </a:solidFill>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0" name="Straight Connector 59"/>
            <p:cNvCxnSpPr>
              <a:endCxn id="59" idx="0"/>
            </p:cNvCxnSpPr>
            <p:nvPr/>
          </p:nvCxnSpPr>
          <p:spPr>
            <a:xfrm>
              <a:off x="6510330" y="1641191"/>
              <a:ext cx="2647589" cy="530149"/>
            </a:xfrm>
            <a:prstGeom prst="line">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187068" y="2319782"/>
              <a:ext cx="2125195" cy="890650"/>
            </a:xfrm>
            <a:prstGeom prst="line">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p:cNvCxnSpPr/>
          <p:nvPr/>
        </p:nvCxnSpPr>
        <p:spPr>
          <a:xfrm flipH="1" flipV="1">
            <a:off x="4298359" y="1936750"/>
            <a:ext cx="541337" cy="814388"/>
          </a:xfrm>
          <a:prstGeom prst="straightConnector1">
            <a:avLst/>
          </a:prstGeom>
          <a:ln w="28575">
            <a:solidFill>
              <a:schemeClr val="bg2"/>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704884" y="2727325"/>
            <a:ext cx="1117600" cy="23813"/>
          </a:xfrm>
          <a:prstGeom prst="straightConnector1">
            <a:avLst/>
          </a:prstGeom>
          <a:ln w="28575">
            <a:solidFill>
              <a:schemeClr val="bg2"/>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70" name="Picture 69" descr="Zephyr_FIAB-Dash 2011-Feb-23a.jpg"/>
          <p:cNvPicPr preferRelativeResize="0">
            <a:picLocks noChangeAspect="1"/>
          </p:cNvPicPr>
          <p:nvPr/>
        </p:nvPicPr>
        <p:blipFill>
          <a:blip r:embed="rId7" cstate="print"/>
          <a:stretch>
            <a:fillRect/>
          </a:stretch>
        </p:blipFill>
        <p:spPr>
          <a:xfrm>
            <a:off x="6709537" y="3765550"/>
            <a:ext cx="614363" cy="512762"/>
          </a:xfrm>
          <a:prstGeom prst="rect">
            <a:avLst/>
          </a:prstGeom>
          <a:ln>
            <a:noFill/>
          </a:ln>
          <a:effectLst>
            <a:outerShdw blurRad="292100" dist="139700" dir="2700000" algn="tl" rotWithShape="0">
              <a:srgbClr val="333333">
                <a:alpha val="65000"/>
              </a:srgbClr>
            </a:outerShdw>
          </a:effectLst>
        </p:spPr>
      </p:pic>
      <p:pic>
        <p:nvPicPr>
          <p:cNvPr id="13339" name="Picture 2"/>
          <p:cNvPicPr>
            <a:picLocks noChangeAspect="1" noChangeArrowheads="1"/>
          </p:cNvPicPr>
          <p:nvPr/>
        </p:nvPicPr>
        <p:blipFill>
          <a:blip r:embed="rId8" cstate="print"/>
          <a:srcRect/>
          <a:stretch>
            <a:fillRect/>
          </a:stretch>
        </p:blipFill>
        <p:spPr bwMode="auto">
          <a:xfrm>
            <a:off x="6822484" y="2382838"/>
            <a:ext cx="517525" cy="644525"/>
          </a:xfrm>
          <a:prstGeom prst="rect">
            <a:avLst/>
          </a:prstGeom>
          <a:noFill/>
          <a:ln w="9525">
            <a:noFill/>
            <a:miter lim="800000"/>
            <a:headEnd/>
            <a:tailEnd/>
          </a:ln>
        </p:spPr>
      </p:pic>
      <p:sp>
        <p:nvSpPr>
          <p:cNvPr id="13340" name="TextBox 12"/>
          <p:cNvSpPr txBox="1">
            <a:spLocks noChangeArrowheads="1"/>
          </p:cNvSpPr>
          <p:nvPr/>
        </p:nvSpPr>
        <p:spPr bwMode="auto">
          <a:xfrm>
            <a:off x="1796459" y="4473575"/>
            <a:ext cx="757237" cy="214313"/>
          </a:xfrm>
          <a:prstGeom prst="rect">
            <a:avLst/>
          </a:prstGeom>
          <a:noFill/>
          <a:ln w="9525">
            <a:noFill/>
            <a:miter lim="800000"/>
            <a:headEnd/>
            <a:tailEnd/>
          </a:ln>
        </p:spPr>
        <p:txBody>
          <a:bodyPr wrap="none">
            <a:spAutoFit/>
          </a:bodyPr>
          <a:lstStyle/>
          <a:p>
            <a:pPr algn="ctr"/>
            <a:r>
              <a:rPr lang="en-US" sz="800" dirty="0"/>
              <a:t>BioHarness</a:t>
            </a:r>
          </a:p>
        </p:txBody>
      </p:sp>
      <p:cxnSp>
        <p:nvCxnSpPr>
          <p:cNvPr id="43" name="Straight Arrow Connector 42"/>
          <p:cNvCxnSpPr/>
          <p:nvPr/>
        </p:nvCxnSpPr>
        <p:spPr>
          <a:xfrm flipV="1">
            <a:off x="2550521" y="3608388"/>
            <a:ext cx="692150" cy="128587"/>
          </a:xfrm>
          <a:prstGeom prst="straightConnector1">
            <a:avLst/>
          </a:prstGeom>
          <a:ln w="28575">
            <a:solidFill>
              <a:schemeClr val="bg2"/>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342" name="Picture 18" descr="PRC148-with-RID.gif"/>
          <p:cNvPicPr>
            <a:picLocks noChangeAspect="1"/>
          </p:cNvPicPr>
          <p:nvPr/>
        </p:nvPicPr>
        <p:blipFill>
          <a:blip r:embed="rId9" cstate="print"/>
          <a:srcRect/>
          <a:stretch>
            <a:fillRect/>
          </a:stretch>
        </p:blipFill>
        <p:spPr bwMode="auto">
          <a:xfrm>
            <a:off x="3325221" y="3201988"/>
            <a:ext cx="250825" cy="563562"/>
          </a:xfrm>
          <a:prstGeom prst="rect">
            <a:avLst/>
          </a:prstGeom>
          <a:noFill/>
          <a:ln w="9525">
            <a:noFill/>
            <a:miter lim="800000"/>
            <a:headEnd/>
            <a:tailEnd/>
          </a:ln>
        </p:spPr>
      </p:pic>
    </p:spTree>
    <p:extLst>
      <p:ext uri="{BB962C8B-B14F-4D97-AF65-F5344CB8AC3E}">
        <p14:creationId xmlns:p14="http://schemas.microsoft.com/office/powerpoint/2010/main" val="770126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584176" y="2433632"/>
            <a:ext cx="8377289" cy="361950"/>
          </a:xfrm>
          <a:prstGeom prst="roundRect">
            <a:avLst/>
          </a:prstGeom>
          <a:solidFill>
            <a:schemeClr val="accent3">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lumMod val="85000"/>
                    <a:lumOff val="15000"/>
                  </a:schemeClr>
                </a:solidFill>
              </a:rPr>
              <a:t>Satellite</a:t>
            </a:r>
          </a:p>
        </p:txBody>
      </p:sp>
      <p:sp>
        <p:nvSpPr>
          <p:cNvPr id="91" name="Rounded Rectangle 90"/>
          <p:cNvSpPr/>
          <p:nvPr/>
        </p:nvSpPr>
        <p:spPr>
          <a:xfrm>
            <a:off x="609577" y="3338507"/>
            <a:ext cx="6891376" cy="361950"/>
          </a:xfrm>
          <a:prstGeom prst="roundRect">
            <a:avLst/>
          </a:prstGeom>
          <a:solidFill>
            <a:schemeClr val="accent3">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lumMod val="85000"/>
                    <a:lumOff val="15000"/>
                  </a:schemeClr>
                </a:solidFill>
              </a:rPr>
              <a:t>Tactical Radio</a:t>
            </a:r>
          </a:p>
        </p:txBody>
      </p:sp>
      <p:sp>
        <p:nvSpPr>
          <p:cNvPr id="92" name="Rounded Rectangle 91"/>
          <p:cNvSpPr/>
          <p:nvPr/>
        </p:nvSpPr>
        <p:spPr>
          <a:xfrm>
            <a:off x="571476" y="2886070"/>
            <a:ext cx="8377289" cy="361950"/>
          </a:xfrm>
          <a:prstGeom prst="roundRect">
            <a:avLst/>
          </a:prstGeom>
          <a:solidFill>
            <a:schemeClr val="accent3">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lumMod val="85000"/>
                    <a:lumOff val="15000"/>
                  </a:schemeClr>
                </a:solidFill>
              </a:rPr>
              <a:t>Cellular</a:t>
            </a:r>
          </a:p>
        </p:txBody>
      </p:sp>
      <p:sp>
        <p:nvSpPr>
          <p:cNvPr id="93" name="Rounded Rectangle 92"/>
          <p:cNvSpPr/>
          <p:nvPr/>
        </p:nvSpPr>
        <p:spPr>
          <a:xfrm>
            <a:off x="609576" y="3790948"/>
            <a:ext cx="3167080" cy="361950"/>
          </a:xfrm>
          <a:prstGeom prst="roundRect">
            <a:avLst/>
          </a:prstGeom>
          <a:solidFill>
            <a:schemeClr val="accent3">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lumMod val="85000"/>
                    <a:lumOff val="15000"/>
                  </a:schemeClr>
                </a:solidFill>
              </a:rPr>
              <a:t>UWB / Bluetooth</a:t>
            </a:r>
          </a:p>
        </p:txBody>
      </p:sp>
      <p:grpSp>
        <p:nvGrpSpPr>
          <p:cNvPr id="2" name="Group 202"/>
          <p:cNvGrpSpPr>
            <a:grpSpLocks/>
          </p:cNvGrpSpPr>
          <p:nvPr/>
        </p:nvGrpSpPr>
        <p:grpSpPr bwMode="auto">
          <a:xfrm>
            <a:off x="3776656" y="1076312"/>
            <a:ext cx="3619500" cy="1266825"/>
            <a:chOff x="5495928" y="1619240"/>
            <a:chExt cx="1838325" cy="1209675"/>
          </a:xfrm>
        </p:grpSpPr>
        <p:pic>
          <p:nvPicPr>
            <p:cNvPr id="8290" name="Picture 6"/>
            <p:cNvPicPr>
              <a:picLocks noChangeAspect="1" noChangeArrowheads="1"/>
            </p:cNvPicPr>
            <p:nvPr/>
          </p:nvPicPr>
          <p:blipFill>
            <a:blip r:embed="rId3" cstate="print"/>
            <a:srcRect/>
            <a:stretch>
              <a:fillRect/>
            </a:stretch>
          </p:blipFill>
          <p:spPr bwMode="auto">
            <a:xfrm>
              <a:off x="5495928" y="1619240"/>
              <a:ext cx="1838325" cy="1209675"/>
            </a:xfrm>
            <a:prstGeom prst="rect">
              <a:avLst/>
            </a:prstGeom>
            <a:noFill/>
            <a:ln w="9525">
              <a:noFill/>
              <a:miter lim="800000"/>
              <a:headEnd/>
              <a:tailEnd/>
            </a:ln>
          </p:spPr>
        </p:pic>
        <p:sp>
          <p:nvSpPr>
            <p:cNvPr id="8291" name="TextBox 198"/>
            <p:cNvSpPr txBox="1">
              <a:spLocks noChangeArrowheads="1"/>
            </p:cNvSpPr>
            <p:nvPr/>
          </p:nvSpPr>
          <p:spPr bwMode="auto">
            <a:xfrm>
              <a:off x="6040557" y="1890704"/>
              <a:ext cx="745524" cy="461665"/>
            </a:xfrm>
            <a:prstGeom prst="rect">
              <a:avLst/>
            </a:prstGeom>
            <a:noFill/>
            <a:ln w="9525">
              <a:noFill/>
              <a:miter lim="800000"/>
              <a:headEnd/>
              <a:tailEnd/>
            </a:ln>
          </p:spPr>
          <p:txBody>
            <a:bodyPr wrap="none">
              <a:spAutoFit/>
            </a:bodyPr>
            <a:lstStyle/>
            <a:p>
              <a:r>
                <a:rPr lang="en-US"/>
                <a:t>Tactical</a:t>
              </a:r>
            </a:p>
            <a:p>
              <a:r>
                <a:rPr lang="en-US"/>
                <a:t>Net</a:t>
              </a:r>
            </a:p>
          </p:txBody>
        </p:sp>
      </p:grpSp>
      <p:sp>
        <p:nvSpPr>
          <p:cNvPr id="8199" name="Rectangle 2"/>
          <p:cNvSpPr>
            <a:spLocks noGrp="1" noChangeArrowheads="1"/>
          </p:cNvSpPr>
          <p:nvPr>
            <p:ph type="title" idx="4294967295"/>
          </p:nvPr>
        </p:nvSpPr>
        <p:spPr>
          <a:xfrm>
            <a:off x="1062038" y="261938"/>
            <a:ext cx="8432800" cy="533400"/>
          </a:xfrm>
        </p:spPr>
        <p:txBody>
          <a:bodyPr/>
          <a:lstStyle/>
          <a:p>
            <a:r>
              <a:rPr lang="en-US" sz="2800" dirty="0" smtClean="0"/>
              <a:t>BAN Tactical Communications</a:t>
            </a:r>
            <a:endParaRPr lang="en-US" sz="1400" dirty="0" smtClean="0"/>
          </a:p>
        </p:txBody>
      </p:sp>
      <p:grpSp>
        <p:nvGrpSpPr>
          <p:cNvPr id="3" name="Group 252"/>
          <p:cNvGrpSpPr>
            <a:grpSpLocks/>
          </p:cNvGrpSpPr>
          <p:nvPr/>
        </p:nvGrpSpPr>
        <p:grpSpPr bwMode="auto">
          <a:xfrm>
            <a:off x="5133976" y="985824"/>
            <a:ext cx="708025" cy="450850"/>
            <a:chOff x="2397" y="1125"/>
            <a:chExt cx="446" cy="284"/>
          </a:xfrm>
        </p:grpSpPr>
        <p:sp>
          <p:nvSpPr>
            <p:cNvPr id="8242" name="Freeform 253"/>
            <p:cNvSpPr>
              <a:spLocks/>
            </p:cNvSpPr>
            <p:nvPr/>
          </p:nvSpPr>
          <p:spPr bwMode="auto">
            <a:xfrm>
              <a:off x="2583" y="1268"/>
              <a:ext cx="115" cy="86"/>
            </a:xfrm>
            <a:custGeom>
              <a:avLst/>
              <a:gdLst>
                <a:gd name="T0" fmla="*/ 0 w 805"/>
                <a:gd name="T1" fmla="*/ 0 h 601"/>
                <a:gd name="T2" fmla="*/ 0 w 805"/>
                <a:gd name="T3" fmla="*/ 0 h 601"/>
                <a:gd name="T4" fmla="*/ 0 w 805"/>
                <a:gd name="T5" fmla="*/ 0 h 601"/>
                <a:gd name="T6" fmla="*/ 0 w 805"/>
                <a:gd name="T7" fmla="*/ 0 h 601"/>
                <a:gd name="T8" fmla="*/ 0 w 805"/>
                <a:gd name="T9" fmla="*/ 0 h 601"/>
                <a:gd name="T10" fmla="*/ 0 w 805"/>
                <a:gd name="T11" fmla="*/ 0 h 601"/>
                <a:gd name="T12" fmla="*/ 0 w 805"/>
                <a:gd name="T13" fmla="*/ 0 h 601"/>
                <a:gd name="T14" fmla="*/ 0 w 805"/>
                <a:gd name="T15" fmla="*/ 0 h 601"/>
                <a:gd name="T16" fmla="*/ 0 w 805"/>
                <a:gd name="T17" fmla="*/ 0 h 601"/>
                <a:gd name="T18" fmla="*/ 0 w 805"/>
                <a:gd name="T19" fmla="*/ 0 h 601"/>
                <a:gd name="T20" fmla="*/ 0 w 805"/>
                <a:gd name="T21" fmla="*/ 0 h 601"/>
                <a:gd name="T22" fmla="*/ 0 w 805"/>
                <a:gd name="T23" fmla="*/ 0 h 601"/>
                <a:gd name="T24" fmla="*/ 0 w 805"/>
                <a:gd name="T25" fmla="*/ 0 h 601"/>
                <a:gd name="T26" fmla="*/ 0 w 805"/>
                <a:gd name="T27" fmla="*/ 0 h 601"/>
                <a:gd name="T28" fmla="*/ 0 w 805"/>
                <a:gd name="T29" fmla="*/ 0 h 601"/>
                <a:gd name="T30" fmla="*/ 0 w 805"/>
                <a:gd name="T31" fmla="*/ 0 h 601"/>
                <a:gd name="T32" fmla="*/ 0 w 805"/>
                <a:gd name="T33" fmla="*/ 0 h 601"/>
                <a:gd name="T34" fmla="*/ 0 w 805"/>
                <a:gd name="T35" fmla="*/ 0 h 601"/>
                <a:gd name="T36" fmla="*/ 0 w 805"/>
                <a:gd name="T37" fmla="*/ 0 h 601"/>
                <a:gd name="T38" fmla="*/ 0 w 805"/>
                <a:gd name="T39" fmla="*/ 0 h 601"/>
                <a:gd name="T40" fmla="*/ 0 w 805"/>
                <a:gd name="T41" fmla="*/ 0 h 601"/>
                <a:gd name="T42" fmla="*/ 0 w 805"/>
                <a:gd name="T43" fmla="*/ 0 h 601"/>
                <a:gd name="T44" fmla="*/ 0 w 805"/>
                <a:gd name="T45" fmla="*/ 0 h 601"/>
                <a:gd name="T46" fmla="*/ 0 w 805"/>
                <a:gd name="T47" fmla="*/ 0 h 601"/>
                <a:gd name="T48" fmla="*/ 0 w 805"/>
                <a:gd name="T49" fmla="*/ 0 h 601"/>
                <a:gd name="T50" fmla="*/ 0 w 805"/>
                <a:gd name="T51" fmla="*/ 0 h 601"/>
                <a:gd name="T52" fmla="*/ 0 w 805"/>
                <a:gd name="T53" fmla="*/ 0 h 601"/>
                <a:gd name="T54" fmla="*/ 0 w 805"/>
                <a:gd name="T55" fmla="*/ 0 h 601"/>
                <a:gd name="T56" fmla="*/ 0 w 805"/>
                <a:gd name="T57" fmla="*/ 0 h 601"/>
                <a:gd name="T58" fmla="*/ 0 w 805"/>
                <a:gd name="T59" fmla="*/ 0 h 601"/>
                <a:gd name="T60" fmla="*/ 0 w 805"/>
                <a:gd name="T61" fmla="*/ 0 h 601"/>
                <a:gd name="T62" fmla="*/ 0 w 805"/>
                <a:gd name="T63" fmla="*/ 0 h 601"/>
                <a:gd name="T64" fmla="*/ 0 w 805"/>
                <a:gd name="T65" fmla="*/ 0 h 601"/>
                <a:gd name="T66" fmla="*/ 0 w 805"/>
                <a:gd name="T67" fmla="*/ 0 h 601"/>
                <a:gd name="T68" fmla="*/ 0 w 805"/>
                <a:gd name="T69" fmla="*/ 0 h 601"/>
                <a:gd name="T70" fmla="*/ 0 w 805"/>
                <a:gd name="T71" fmla="*/ 0 h 601"/>
                <a:gd name="T72" fmla="*/ 0 w 805"/>
                <a:gd name="T73" fmla="*/ 0 h 601"/>
                <a:gd name="T74" fmla="*/ 0 w 805"/>
                <a:gd name="T75" fmla="*/ 0 h 601"/>
                <a:gd name="T76" fmla="*/ 0 w 805"/>
                <a:gd name="T77" fmla="*/ 0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5"/>
                <a:gd name="T118" fmla="*/ 0 h 601"/>
                <a:gd name="T119" fmla="*/ 805 w 80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5" h="601">
                  <a:moveTo>
                    <a:pt x="0" y="364"/>
                  </a:moveTo>
                  <a:lnTo>
                    <a:pt x="21" y="341"/>
                  </a:lnTo>
                  <a:lnTo>
                    <a:pt x="44" y="317"/>
                  </a:lnTo>
                  <a:lnTo>
                    <a:pt x="71" y="293"/>
                  </a:lnTo>
                  <a:lnTo>
                    <a:pt x="101" y="266"/>
                  </a:lnTo>
                  <a:lnTo>
                    <a:pt x="131" y="243"/>
                  </a:lnTo>
                  <a:lnTo>
                    <a:pt x="160" y="222"/>
                  </a:lnTo>
                  <a:lnTo>
                    <a:pt x="186" y="204"/>
                  </a:lnTo>
                  <a:lnTo>
                    <a:pt x="230" y="177"/>
                  </a:lnTo>
                  <a:lnTo>
                    <a:pt x="269" y="154"/>
                  </a:lnTo>
                  <a:lnTo>
                    <a:pt x="312" y="132"/>
                  </a:lnTo>
                  <a:lnTo>
                    <a:pt x="363" y="106"/>
                  </a:lnTo>
                  <a:lnTo>
                    <a:pt x="418" y="83"/>
                  </a:lnTo>
                  <a:lnTo>
                    <a:pt x="467" y="64"/>
                  </a:lnTo>
                  <a:lnTo>
                    <a:pt x="524" y="47"/>
                  </a:lnTo>
                  <a:lnTo>
                    <a:pt x="583" y="29"/>
                  </a:lnTo>
                  <a:lnTo>
                    <a:pt x="641" y="17"/>
                  </a:lnTo>
                  <a:lnTo>
                    <a:pt x="729" y="0"/>
                  </a:lnTo>
                  <a:lnTo>
                    <a:pt x="805" y="238"/>
                  </a:lnTo>
                  <a:lnTo>
                    <a:pt x="753" y="247"/>
                  </a:lnTo>
                  <a:lnTo>
                    <a:pt x="683" y="261"/>
                  </a:lnTo>
                  <a:lnTo>
                    <a:pt x="622" y="278"/>
                  </a:lnTo>
                  <a:lnTo>
                    <a:pt x="559" y="296"/>
                  </a:lnTo>
                  <a:lnTo>
                    <a:pt x="509" y="314"/>
                  </a:lnTo>
                  <a:lnTo>
                    <a:pt x="461" y="333"/>
                  </a:lnTo>
                  <a:lnTo>
                    <a:pt x="420" y="351"/>
                  </a:lnTo>
                  <a:lnTo>
                    <a:pt x="378" y="372"/>
                  </a:lnTo>
                  <a:lnTo>
                    <a:pt x="341" y="393"/>
                  </a:lnTo>
                  <a:lnTo>
                    <a:pt x="301" y="415"/>
                  </a:lnTo>
                  <a:lnTo>
                    <a:pt x="267" y="438"/>
                  </a:lnTo>
                  <a:lnTo>
                    <a:pt x="237" y="458"/>
                  </a:lnTo>
                  <a:lnTo>
                    <a:pt x="210" y="478"/>
                  </a:lnTo>
                  <a:lnTo>
                    <a:pt x="181" y="502"/>
                  </a:lnTo>
                  <a:lnTo>
                    <a:pt x="158" y="522"/>
                  </a:lnTo>
                  <a:lnTo>
                    <a:pt x="132" y="543"/>
                  </a:lnTo>
                  <a:lnTo>
                    <a:pt x="112" y="562"/>
                  </a:lnTo>
                  <a:lnTo>
                    <a:pt x="96" y="579"/>
                  </a:lnTo>
                  <a:lnTo>
                    <a:pt x="75" y="601"/>
                  </a:lnTo>
                  <a:lnTo>
                    <a:pt x="0" y="364"/>
                  </a:lnTo>
                  <a:close/>
                </a:path>
              </a:pathLst>
            </a:custGeom>
            <a:solidFill>
              <a:srgbClr val="9F9F9F"/>
            </a:solidFill>
            <a:ln w="1588">
              <a:solidFill>
                <a:srgbClr val="000000"/>
              </a:solidFill>
              <a:round/>
              <a:headEnd/>
              <a:tailEnd/>
            </a:ln>
          </p:spPr>
          <p:txBody>
            <a:bodyPr/>
            <a:lstStyle/>
            <a:p>
              <a:endParaRPr lang="en-US"/>
            </a:p>
          </p:txBody>
        </p:sp>
        <p:grpSp>
          <p:nvGrpSpPr>
            <p:cNvPr id="4" name="Group 254"/>
            <p:cNvGrpSpPr>
              <a:grpSpLocks/>
            </p:cNvGrpSpPr>
            <p:nvPr/>
          </p:nvGrpSpPr>
          <p:grpSpPr bwMode="auto">
            <a:xfrm>
              <a:off x="2606" y="1247"/>
              <a:ext cx="58" cy="65"/>
              <a:chOff x="2606" y="1247"/>
              <a:chExt cx="58" cy="65"/>
            </a:xfrm>
          </p:grpSpPr>
          <p:sp>
            <p:nvSpPr>
              <p:cNvPr id="8285" name="Line 255"/>
              <p:cNvSpPr>
                <a:spLocks noChangeShapeType="1"/>
              </p:cNvSpPr>
              <p:nvPr/>
            </p:nvSpPr>
            <p:spPr bwMode="auto">
              <a:xfrm flipH="1">
                <a:off x="2611" y="1248"/>
                <a:ext cx="46" cy="64"/>
              </a:xfrm>
              <a:prstGeom prst="line">
                <a:avLst/>
              </a:prstGeom>
              <a:noFill/>
              <a:ln w="4763">
                <a:solidFill>
                  <a:srgbClr val="000000"/>
                </a:solidFill>
                <a:round/>
                <a:headEnd/>
                <a:tailEnd/>
              </a:ln>
            </p:spPr>
            <p:txBody>
              <a:bodyPr/>
              <a:lstStyle/>
              <a:p>
                <a:endParaRPr lang="en-US"/>
              </a:p>
            </p:txBody>
          </p:sp>
          <p:sp>
            <p:nvSpPr>
              <p:cNvPr id="8286" name="Line 256"/>
              <p:cNvSpPr>
                <a:spLocks noChangeShapeType="1"/>
              </p:cNvSpPr>
              <p:nvPr/>
            </p:nvSpPr>
            <p:spPr bwMode="auto">
              <a:xfrm flipH="1" flipV="1">
                <a:off x="2607" y="1269"/>
                <a:ext cx="57" cy="19"/>
              </a:xfrm>
              <a:prstGeom prst="line">
                <a:avLst/>
              </a:prstGeom>
              <a:noFill/>
              <a:ln w="4763">
                <a:solidFill>
                  <a:srgbClr val="000000"/>
                </a:solidFill>
                <a:round/>
                <a:headEnd/>
                <a:tailEnd/>
              </a:ln>
            </p:spPr>
            <p:txBody>
              <a:bodyPr/>
              <a:lstStyle/>
              <a:p>
                <a:endParaRPr lang="en-US"/>
              </a:p>
            </p:txBody>
          </p:sp>
          <p:sp>
            <p:nvSpPr>
              <p:cNvPr id="8287" name="Line 257"/>
              <p:cNvSpPr>
                <a:spLocks noChangeShapeType="1"/>
              </p:cNvSpPr>
              <p:nvPr/>
            </p:nvSpPr>
            <p:spPr bwMode="auto">
              <a:xfrm>
                <a:off x="2657" y="1247"/>
                <a:ext cx="7" cy="41"/>
              </a:xfrm>
              <a:prstGeom prst="line">
                <a:avLst/>
              </a:prstGeom>
              <a:noFill/>
              <a:ln w="4763">
                <a:solidFill>
                  <a:srgbClr val="000000"/>
                </a:solidFill>
                <a:round/>
                <a:headEnd/>
                <a:tailEnd/>
              </a:ln>
            </p:spPr>
            <p:txBody>
              <a:bodyPr/>
              <a:lstStyle/>
              <a:p>
                <a:endParaRPr lang="en-US"/>
              </a:p>
            </p:txBody>
          </p:sp>
          <p:sp>
            <p:nvSpPr>
              <p:cNvPr id="8288" name="Line 258"/>
              <p:cNvSpPr>
                <a:spLocks noChangeShapeType="1"/>
              </p:cNvSpPr>
              <p:nvPr/>
            </p:nvSpPr>
            <p:spPr bwMode="auto">
              <a:xfrm flipH="1">
                <a:off x="2611" y="1288"/>
                <a:ext cx="53" cy="24"/>
              </a:xfrm>
              <a:prstGeom prst="line">
                <a:avLst/>
              </a:prstGeom>
              <a:noFill/>
              <a:ln w="4763">
                <a:solidFill>
                  <a:srgbClr val="000000"/>
                </a:solidFill>
                <a:round/>
                <a:headEnd/>
                <a:tailEnd/>
              </a:ln>
            </p:spPr>
            <p:txBody>
              <a:bodyPr/>
              <a:lstStyle/>
              <a:p>
                <a:endParaRPr lang="en-US"/>
              </a:p>
            </p:txBody>
          </p:sp>
          <p:sp>
            <p:nvSpPr>
              <p:cNvPr id="8289" name="Line 259"/>
              <p:cNvSpPr>
                <a:spLocks noChangeShapeType="1"/>
              </p:cNvSpPr>
              <p:nvPr/>
            </p:nvSpPr>
            <p:spPr bwMode="auto">
              <a:xfrm flipH="1" flipV="1">
                <a:off x="2606" y="1268"/>
                <a:ext cx="5" cy="44"/>
              </a:xfrm>
              <a:prstGeom prst="line">
                <a:avLst/>
              </a:prstGeom>
              <a:noFill/>
              <a:ln w="4763">
                <a:solidFill>
                  <a:srgbClr val="000000"/>
                </a:solidFill>
                <a:round/>
                <a:headEnd/>
                <a:tailEnd/>
              </a:ln>
            </p:spPr>
            <p:txBody>
              <a:bodyPr/>
              <a:lstStyle/>
              <a:p>
                <a:endParaRPr lang="en-US"/>
              </a:p>
            </p:txBody>
          </p:sp>
        </p:grpSp>
        <p:grpSp>
          <p:nvGrpSpPr>
            <p:cNvPr id="5" name="Group 260"/>
            <p:cNvGrpSpPr>
              <a:grpSpLocks/>
            </p:cNvGrpSpPr>
            <p:nvPr/>
          </p:nvGrpSpPr>
          <p:grpSpPr bwMode="auto">
            <a:xfrm>
              <a:off x="2546" y="1230"/>
              <a:ext cx="144" cy="73"/>
              <a:chOff x="2546" y="1230"/>
              <a:chExt cx="144" cy="73"/>
            </a:xfrm>
          </p:grpSpPr>
          <p:sp>
            <p:nvSpPr>
              <p:cNvPr id="8283" name="Line 261"/>
              <p:cNvSpPr>
                <a:spLocks noChangeShapeType="1"/>
              </p:cNvSpPr>
              <p:nvPr/>
            </p:nvSpPr>
            <p:spPr bwMode="auto">
              <a:xfrm flipV="1">
                <a:off x="2547" y="1230"/>
                <a:ext cx="142" cy="73"/>
              </a:xfrm>
              <a:prstGeom prst="line">
                <a:avLst/>
              </a:prstGeom>
              <a:noFill/>
              <a:ln w="7938">
                <a:solidFill>
                  <a:srgbClr val="BFBFBF"/>
                </a:solidFill>
                <a:round/>
                <a:headEnd/>
                <a:tailEnd/>
              </a:ln>
            </p:spPr>
            <p:txBody>
              <a:bodyPr/>
              <a:lstStyle/>
              <a:p>
                <a:endParaRPr lang="en-US"/>
              </a:p>
            </p:txBody>
          </p:sp>
          <p:sp>
            <p:nvSpPr>
              <p:cNvPr id="8284" name="Line 262"/>
              <p:cNvSpPr>
                <a:spLocks noChangeShapeType="1"/>
              </p:cNvSpPr>
              <p:nvPr/>
            </p:nvSpPr>
            <p:spPr bwMode="auto">
              <a:xfrm flipV="1">
                <a:off x="2546" y="1230"/>
                <a:ext cx="144" cy="73"/>
              </a:xfrm>
              <a:prstGeom prst="line">
                <a:avLst/>
              </a:prstGeom>
              <a:noFill/>
              <a:ln w="1588">
                <a:solidFill>
                  <a:srgbClr val="000000"/>
                </a:solidFill>
                <a:round/>
                <a:headEnd/>
                <a:tailEnd/>
              </a:ln>
            </p:spPr>
            <p:txBody>
              <a:bodyPr/>
              <a:lstStyle/>
              <a:p>
                <a:endParaRPr lang="en-US"/>
              </a:p>
            </p:txBody>
          </p:sp>
        </p:grpSp>
        <p:grpSp>
          <p:nvGrpSpPr>
            <p:cNvPr id="6" name="Group 263"/>
            <p:cNvGrpSpPr>
              <a:grpSpLocks/>
            </p:cNvGrpSpPr>
            <p:nvPr/>
          </p:nvGrpSpPr>
          <p:grpSpPr bwMode="auto">
            <a:xfrm>
              <a:off x="2545" y="1190"/>
              <a:ext cx="109" cy="73"/>
              <a:chOff x="2545" y="1190"/>
              <a:chExt cx="109" cy="73"/>
            </a:xfrm>
          </p:grpSpPr>
          <p:grpSp>
            <p:nvGrpSpPr>
              <p:cNvPr id="7" name="Group 264"/>
              <p:cNvGrpSpPr>
                <a:grpSpLocks/>
              </p:cNvGrpSpPr>
              <p:nvPr/>
            </p:nvGrpSpPr>
            <p:grpSpPr bwMode="auto">
              <a:xfrm>
                <a:off x="2545" y="1190"/>
                <a:ext cx="109" cy="73"/>
                <a:chOff x="2545" y="1190"/>
                <a:chExt cx="109" cy="73"/>
              </a:xfrm>
            </p:grpSpPr>
            <p:sp>
              <p:nvSpPr>
                <p:cNvPr id="8280" name="Freeform 265"/>
                <p:cNvSpPr>
                  <a:spLocks/>
                </p:cNvSpPr>
                <p:nvPr/>
              </p:nvSpPr>
              <p:spPr bwMode="auto">
                <a:xfrm>
                  <a:off x="2545" y="1190"/>
                  <a:ext cx="86" cy="73"/>
                </a:xfrm>
                <a:custGeom>
                  <a:avLst/>
                  <a:gdLst>
                    <a:gd name="T0" fmla="*/ 0 w 604"/>
                    <a:gd name="T1" fmla="*/ 0 h 512"/>
                    <a:gd name="T2" fmla="*/ 0 w 604"/>
                    <a:gd name="T3" fmla="*/ 0 h 512"/>
                    <a:gd name="T4" fmla="*/ 0 w 604"/>
                    <a:gd name="T5" fmla="*/ 0 h 512"/>
                    <a:gd name="T6" fmla="*/ 0 w 604"/>
                    <a:gd name="T7" fmla="*/ 0 h 512"/>
                    <a:gd name="T8" fmla="*/ 0 w 604"/>
                    <a:gd name="T9" fmla="*/ 0 h 512"/>
                    <a:gd name="T10" fmla="*/ 0 60000 65536"/>
                    <a:gd name="T11" fmla="*/ 0 60000 65536"/>
                    <a:gd name="T12" fmla="*/ 0 60000 65536"/>
                    <a:gd name="T13" fmla="*/ 0 60000 65536"/>
                    <a:gd name="T14" fmla="*/ 0 60000 65536"/>
                    <a:gd name="T15" fmla="*/ 0 w 604"/>
                    <a:gd name="T16" fmla="*/ 0 h 512"/>
                    <a:gd name="T17" fmla="*/ 604 w 604"/>
                    <a:gd name="T18" fmla="*/ 512 h 512"/>
                  </a:gdLst>
                  <a:ahLst/>
                  <a:cxnLst>
                    <a:cxn ang="T10">
                      <a:pos x="T0" y="T1"/>
                    </a:cxn>
                    <a:cxn ang="T11">
                      <a:pos x="T2" y="T3"/>
                    </a:cxn>
                    <a:cxn ang="T12">
                      <a:pos x="T4" y="T5"/>
                    </a:cxn>
                    <a:cxn ang="T13">
                      <a:pos x="T6" y="T7"/>
                    </a:cxn>
                    <a:cxn ang="T14">
                      <a:pos x="T8" y="T9"/>
                    </a:cxn>
                  </a:cxnLst>
                  <a:rect l="T15" t="T16" r="T17" b="T18"/>
                  <a:pathLst>
                    <a:path w="604" h="512">
                      <a:moveTo>
                        <a:pt x="0" y="241"/>
                      </a:moveTo>
                      <a:lnTo>
                        <a:pt x="437" y="0"/>
                      </a:lnTo>
                      <a:lnTo>
                        <a:pt x="604" y="272"/>
                      </a:lnTo>
                      <a:lnTo>
                        <a:pt x="170" y="512"/>
                      </a:lnTo>
                      <a:lnTo>
                        <a:pt x="0" y="241"/>
                      </a:lnTo>
                      <a:close/>
                    </a:path>
                  </a:pathLst>
                </a:custGeom>
                <a:solidFill>
                  <a:srgbClr val="BFDFFF"/>
                </a:solidFill>
                <a:ln w="1588">
                  <a:solidFill>
                    <a:srgbClr val="000000"/>
                  </a:solidFill>
                  <a:round/>
                  <a:headEnd/>
                  <a:tailEnd/>
                </a:ln>
              </p:spPr>
              <p:txBody>
                <a:bodyPr/>
                <a:lstStyle/>
                <a:p>
                  <a:endParaRPr lang="en-US"/>
                </a:p>
              </p:txBody>
            </p:sp>
            <p:sp>
              <p:nvSpPr>
                <p:cNvPr id="8281" name="Freeform 266"/>
                <p:cNvSpPr>
                  <a:spLocks/>
                </p:cNvSpPr>
                <p:nvPr/>
              </p:nvSpPr>
              <p:spPr bwMode="auto">
                <a:xfrm>
                  <a:off x="2607" y="1190"/>
                  <a:ext cx="47" cy="44"/>
                </a:xfrm>
                <a:custGeom>
                  <a:avLst/>
                  <a:gdLst>
                    <a:gd name="T0" fmla="*/ 0 w 327"/>
                    <a:gd name="T1" fmla="*/ 0 h 305"/>
                    <a:gd name="T2" fmla="*/ 0 w 327"/>
                    <a:gd name="T3" fmla="*/ 0 h 305"/>
                    <a:gd name="T4" fmla="*/ 0 w 327"/>
                    <a:gd name="T5" fmla="*/ 0 h 305"/>
                    <a:gd name="T6" fmla="*/ 0 w 327"/>
                    <a:gd name="T7" fmla="*/ 0 h 305"/>
                    <a:gd name="T8" fmla="*/ 0 w 327"/>
                    <a:gd name="T9" fmla="*/ 0 h 305"/>
                    <a:gd name="T10" fmla="*/ 0 60000 65536"/>
                    <a:gd name="T11" fmla="*/ 0 60000 65536"/>
                    <a:gd name="T12" fmla="*/ 0 60000 65536"/>
                    <a:gd name="T13" fmla="*/ 0 60000 65536"/>
                    <a:gd name="T14" fmla="*/ 0 60000 65536"/>
                    <a:gd name="T15" fmla="*/ 0 w 327"/>
                    <a:gd name="T16" fmla="*/ 0 h 305"/>
                    <a:gd name="T17" fmla="*/ 327 w 327"/>
                    <a:gd name="T18" fmla="*/ 305 h 305"/>
                  </a:gdLst>
                  <a:ahLst/>
                  <a:cxnLst>
                    <a:cxn ang="T10">
                      <a:pos x="T0" y="T1"/>
                    </a:cxn>
                    <a:cxn ang="T11">
                      <a:pos x="T2" y="T3"/>
                    </a:cxn>
                    <a:cxn ang="T12">
                      <a:pos x="T4" y="T5"/>
                    </a:cxn>
                    <a:cxn ang="T13">
                      <a:pos x="T6" y="T7"/>
                    </a:cxn>
                    <a:cxn ang="T14">
                      <a:pos x="T8" y="T9"/>
                    </a:cxn>
                  </a:cxnLst>
                  <a:rect l="T15" t="T16" r="T17" b="T18"/>
                  <a:pathLst>
                    <a:path w="327" h="305">
                      <a:moveTo>
                        <a:pt x="0" y="0"/>
                      </a:moveTo>
                      <a:lnTo>
                        <a:pt x="240" y="159"/>
                      </a:lnTo>
                      <a:lnTo>
                        <a:pt x="327" y="305"/>
                      </a:lnTo>
                      <a:lnTo>
                        <a:pt x="167" y="271"/>
                      </a:lnTo>
                      <a:lnTo>
                        <a:pt x="0" y="0"/>
                      </a:lnTo>
                      <a:close/>
                    </a:path>
                  </a:pathLst>
                </a:custGeom>
                <a:solidFill>
                  <a:srgbClr val="BFBFBF"/>
                </a:solidFill>
                <a:ln w="1588">
                  <a:solidFill>
                    <a:srgbClr val="000000"/>
                  </a:solidFill>
                  <a:round/>
                  <a:headEnd/>
                  <a:tailEnd/>
                </a:ln>
              </p:spPr>
              <p:txBody>
                <a:bodyPr/>
                <a:lstStyle/>
                <a:p>
                  <a:endParaRPr lang="en-US"/>
                </a:p>
              </p:txBody>
            </p:sp>
            <p:sp>
              <p:nvSpPr>
                <p:cNvPr id="8282" name="Freeform 267"/>
                <p:cNvSpPr>
                  <a:spLocks/>
                </p:cNvSpPr>
                <p:nvPr/>
              </p:nvSpPr>
              <p:spPr bwMode="auto">
                <a:xfrm>
                  <a:off x="2569" y="1229"/>
                  <a:ext cx="84" cy="34"/>
                </a:xfrm>
                <a:custGeom>
                  <a:avLst/>
                  <a:gdLst>
                    <a:gd name="T0" fmla="*/ 0 w 589"/>
                    <a:gd name="T1" fmla="*/ 0 h 240"/>
                    <a:gd name="T2" fmla="*/ 0 w 589"/>
                    <a:gd name="T3" fmla="*/ 0 h 240"/>
                    <a:gd name="T4" fmla="*/ 0 w 589"/>
                    <a:gd name="T5" fmla="*/ 0 h 240"/>
                    <a:gd name="T6" fmla="*/ 0 w 589"/>
                    <a:gd name="T7" fmla="*/ 0 h 240"/>
                    <a:gd name="T8" fmla="*/ 0 w 589"/>
                    <a:gd name="T9" fmla="*/ 0 h 240"/>
                    <a:gd name="T10" fmla="*/ 0 60000 65536"/>
                    <a:gd name="T11" fmla="*/ 0 60000 65536"/>
                    <a:gd name="T12" fmla="*/ 0 60000 65536"/>
                    <a:gd name="T13" fmla="*/ 0 60000 65536"/>
                    <a:gd name="T14" fmla="*/ 0 60000 65536"/>
                    <a:gd name="T15" fmla="*/ 0 w 589"/>
                    <a:gd name="T16" fmla="*/ 0 h 240"/>
                    <a:gd name="T17" fmla="*/ 589 w 589"/>
                    <a:gd name="T18" fmla="*/ 240 h 240"/>
                  </a:gdLst>
                  <a:ahLst/>
                  <a:cxnLst>
                    <a:cxn ang="T10">
                      <a:pos x="T0" y="T1"/>
                    </a:cxn>
                    <a:cxn ang="T11">
                      <a:pos x="T2" y="T3"/>
                    </a:cxn>
                    <a:cxn ang="T12">
                      <a:pos x="T4" y="T5"/>
                    </a:cxn>
                    <a:cxn ang="T13">
                      <a:pos x="T6" y="T7"/>
                    </a:cxn>
                    <a:cxn ang="T14">
                      <a:pos x="T8" y="T9"/>
                    </a:cxn>
                  </a:cxnLst>
                  <a:rect l="T15" t="T16" r="T17" b="T18"/>
                  <a:pathLst>
                    <a:path w="589" h="240">
                      <a:moveTo>
                        <a:pt x="0" y="240"/>
                      </a:moveTo>
                      <a:lnTo>
                        <a:pt x="433" y="0"/>
                      </a:lnTo>
                      <a:lnTo>
                        <a:pt x="589" y="31"/>
                      </a:lnTo>
                      <a:lnTo>
                        <a:pt x="262" y="197"/>
                      </a:lnTo>
                      <a:lnTo>
                        <a:pt x="0" y="240"/>
                      </a:lnTo>
                      <a:close/>
                    </a:path>
                  </a:pathLst>
                </a:custGeom>
                <a:solidFill>
                  <a:srgbClr val="9F9F9F"/>
                </a:solidFill>
                <a:ln w="1588">
                  <a:solidFill>
                    <a:srgbClr val="000000"/>
                  </a:solidFill>
                  <a:round/>
                  <a:headEnd/>
                  <a:tailEnd/>
                </a:ln>
              </p:spPr>
              <p:txBody>
                <a:bodyPr/>
                <a:lstStyle/>
                <a:p>
                  <a:endParaRPr lang="en-US"/>
                </a:p>
              </p:txBody>
            </p:sp>
          </p:grpSp>
          <p:grpSp>
            <p:nvGrpSpPr>
              <p:cNvPr id="8" name="Group 268"/>
              <p:cNvGrpSpPr>
                <a:grpSpLocks/>
              </p:cNvGrpSpPr>
              <p:nvPr/>
            </p:nvGrpSpPr>
            <p:grpSpPr bwMode="auto">
              <a:xfrm>
                <a:off x="2562" y="1206"/>
                <a:ext cx="48" cy="34"/>
                <a:chOff x="2562" y="1206"/>
                <a:chExt cx="48" cy="34"/>
              </a:xfrm>
            </p:grpSpPr>
            <p:sp>
              <p:nvSpPr>
                <p:cNvPr id="8278" name="Oval 269"/>
                <p:cNvSpPr>
                  <a:spLocks noChangeArrowheads="1"/>
                </p:cNvSpPr>
                <p:nvPr/>
              </p:nvSpPr>
              <p:spPr bwMode="auto">
                <a:xfrm>
                  <a:off x="2562" y="1218"/>
                  <a:ext cx="23" cy="22"/>
                </a:xfrm>
                <a:prstGeom prst="ellipse">
                  <a:avLst/>
                </a:prstGeom>
                <a:solidFill>
                  <a:srgbClr val="3F7FFF"/>
                </a:solidFill>
                <a:ln w="1588">
                  <a:solidFill>
                    <a:srgbClr val="000000"/>
                  </a:solidFill>
                  <a:round/>
                  <a:headEnd/>
                  <a:tailEnd/>
                </a:ln>
              </p:spPr>
              <p:txBody>
                <a:bodyPr/>
                <a:lstStyle/>
                <a:p>
                  <a:endParaRPr lang="en-NZ"/>
                </a:p>
              </p:txBody>
            </p:sp>
            <p:sp>
              <p:nvSpPr>
                <p:cNvPr id="8279" name="Oval 270"/>
                <p:cNvSpPr>
                  <a:spLocks noChangeArrowheads="1"/>
                </p:cNvSpPr>
                <p:nvPr/>
              </p:nvSpPr>
              <p:spPr bwMode="auto">
                <a:xfrm>
                  <a:off x="2587" y="1206"/>
                  <a:ext cx="23" cy="22"/>
                </a:xfrm>
                <a:prstGeom prst="ellipse">
                  <a:avLst/>
                </a:prstGeom>
                <a:solidFill>
                  <a:srgbClr val="3F7FFF"/>
                </a:solidFill>
                <a:ln w="1588">
                  <a:solidFill>
                    <a:srgbClr val="000000"/>
                  </a:solidFill>
                  <a:round/>
                  <a:headEnd/>
                  <a:tailEnd/>
                </a:ln>
              </p:spPr>
              <p:txBody>
                <a:bodyPr/>
                <a:lstStyle/>
                <a:p>
                  <a:endParaRPr lang="en-NZ"/>
                </a:p>
              </p:txBody>
            </p:sp>
          </p:grpSp>
        </p:grpSp>
        <p:grpSp>
          <p:nvGrpSpPr>
            <p:cNvPr id="9" name="Group 271"/>
            <p:cNvGrpSpPr>
              <a:grpSpLocks/>
            </p:cNvGrpSpPr>
            <p:nvPr/>
          </p:nvGrpSpPr>
          <p:grpSpPr bwMode="auto">
            <a:xfrm>
              <a:off x="2397" y="1259"/>
              <a:ext cx="181" cy="150"/>
              <a:chOff x="2397" y="1259"/>
              <a:chExt cx="181" cy="150"/>
            </a:xfrm>
          </p:grpSpPr>
          <p:sp>
            <p:nvSpPr>
              <p:cNvPr id="8263" name="Freeform 272"/>
              <p:cNvSpPr>
                <a:spLocks/>
              </p:cNvSpPr>
              <p:nvPr/>
            </p:nvSpPr>
            <p:spPr bwMode="auto">
              <a:xfrm>
                <a:off x="2397" y="1259"/>
                <a:ext cx="181" cy="150"/>
              </a:xfrm>
              <a:custGeom>
                <a:avLst/>
                <a:gdLst>
                  <a:gd name="T0" fmla="*/ 0 w 1266"/>
                  <a:gd name="T1" fmla="*/ 0 h 1055"/>
                  <a:gd name="T2" fmla="*/ 0 w 1266"/>
                  <a:gd name="T3" fmla="*/ 0 h 1055"/>
                  <a:gd name="T4" fmla="*/ 0 w 1266"/>
                  <a:gd name="T5" fmla="*/ 0 h 1055"/>
                  <a:gd name="T6" fmla="*/ 0 w 1266"/>
                  <a:gd name="T7" fmla="*/ 0 h 1055"/>
                  <a:gd name="T8" fmla="*/ 0 w 1266"/>
                  <a:gd name="T9" fmla="*/ 0 h 1055"/>
                  <a:gd name="T10" fmla="*/ 0 60000 65536"/>
                  <a:gd name="T11" fmla="*/ 0 60000 65536"/>
                  <a:gd name="T12" fmla="*/ 0 60000 65536"/>
                  <a:gd name="T13" fmla="*/ 0 60000 65536"/>
                  <a:gd name="T14" fmla="*/ 0 60000 65536"/>
                  <a:gd name="T15" fmla="*/ 0 w 1266"/>
                  <a:gd name="T16" fmla="*/ 0 h 1055"/>
                  <a:gd name="T17" fmla="*/ 1266 w 1266"/>
                  <a:gd name="T18" fmla="*/ 1055 h 1055"/>
                </a:gdLst>
                <a:ahLst/>
                <a:cxnLst>
                  <a:cxn ang="T10">
                    <a:pos x="T0" y="T1"/>
                  </a:cxn>
                  <a:cxn ang="T11">
                    <a:pos x="T2" y="T3"/>
                  </a:cxn>
                  <a:cxn ang="T12">
                    <a:pos x="T4" y="T5"/>
                  </a:cxn>
                  <a:cxn ang="T13">
                    <a:pos x="T6" y="T7"/>
                  </a:cxn>
                  <a:cxn ang="T14">
                    <a:pos x="T8" y="T9"/>
                  </a:cxn>
                </a:cxnLst>
                <a:rect l="T15" t="T16" r="T17" b="T18"/>
                <a:pathLst>
                  <a:path w="1266" h="1055">
                    <a:moveTo>
                      <a:pt x="0" y="490"/>
                    </a:moveTo>
                    <a:lnTo>
                      <a:pt x="906" y="0"/>
                    </a:lnTo>
                    <a:lnTo>
                      <a:pt x="1266" y="566"/>
                    </a:lnTo>
                    <a:lnTo>
                      <a:pt x="360" y="1055"/>
                    </a:lnTo>
                    <a:lnTo>
                      <a:pt x="0" y="490"/>
                    </a:lnTo>
                    <a:close/>
                  </a:path>
                </a:pathLst>
              </a:custGeom>
              <a:solidFill>
                <a:srgbClr val="7F7F7F"/>
              </a:solidFill>
              <a:ln w="1588">
                <a:solidFill>
                  <a:srgbClr val="000000"/>
                </a:solidFill>
                <a:round/>
                <a:headEnd/>
                <a:tailEnd/>
              </a:ln>
            </p:spPr>
            <p:txBody>
              <a:bodyPr/>
              <a:lstStyle/>
              <a:p>
                <a:endParaRPr lang="en-US"/>
              </a:p>
            </p:txBody>
          </p:sp>
          <p:grpSp>
            <p:nvGrpSpPr>
              <p:cNvPr id="10" name="Group 273"/>
              <p:cNvGrpSpPr>
                <a:grpSpLocks/>
              </p:cNvGrpSpPr>
              <p:nvPr/>
            </p:nvGrpSpPr>
            <p:grpSpPr bwMode="auto">
              <a:xfrm>
                <a:off x="2409" y="1271"/>
                <a:ext cx="157" cy="126"/>
                <a:chOff x="2409" y="1271"/>
                <a:chExt cx="157" cy="126"/>
              </a:xfrm>
            </p:grpSpPr>
            <p:grpSp>
              <p:nvGrpSpPr>
                <p:cNvPr id="11" name="Group 274"/>
                <p:cNvGrpSpPr>
                  <a:grpSpLocks/>
                </p:cNvGrpSpPr>
                <p:nvPr/>
              </p:nvGrpSpPr>
              <p:grpSpPr bwMode="auto">
                <a:xfrm>
                  <a:off x="2420" y="1271"/>
                  <a:ext cx="136" cy="126"/>
                  <a:chOff x="2420" y="1271"/>
                  <a:chExt cx="136" cy="126"/>
                </a:xfrm>
              </p:grpSpPr>
              <p:sp>
                <p:nvSpPr>
                  <p:cNvPr id="8271" name="Line 275"/>
                  <p:cNvSpPr>
                    <a:spLocks noChangeShapeType="1"/>
                  </p:cNvSpPr>
                  <p:nvPr/>
                </p:nvSpPr>
                <p:spPr bwMode="auto">
                  <a:xfrm>
                    <a:off x="2505" y="1271"/>
                    <a:ext cx="51" cy="81"/>
                  </a:xfrm>
                  <a:prstGeom prst="line">
                    <a:avLst/>
                  </a:prstGeom>
                  <a:noFill/>
                  <a:ln w="1588">
                    <a:solidFill>
                      <a:srgbClr val="000000"/>
                    </a:solidFill>
                    <a:round/>
                    <a:headEnd/>
                    <a:tailEnd/>
                  </a:ln>
                </p:spPr>
                <p:txBody>
                  <a:bodyPr/>
                  <a:lstStyle/>
                  <a:p>
                    <a:endParaRPr lang="en-US"/>
                  </a:p>
                </p:txBody>
              </p:sp>
              <p:sp>
                <p:nvSpPr>
                  <p:cNvPr id="8272" name="Line 276"/>
                  <p:cNvSpPr>
                    <a:spLocks noChangeShapeType="1"/>
                  </p:cNvSpPr>
                  <p:nvPr/>
                </p:nvSpPr>
                <p:spPr bwMode="auto">
                  <a:xfrm>
                    <a:off x="2483" y="1283"/>
                    <a:ext cx="51" cy="79"/>
                  </a:xfrm>
                  <a:prstGeom prst="line">
                    <a:avLst/>
                  </a:prstGeom>
                  <a:noFill/>
                  <a:ln w="1588">
                    <a:solidFill>
                      <a:srgbClr val="000000"/>
                    </a:solidFill>
                    <a:round/>
                    <a:headEnd/>
                    <a:tailEnd/>
                  </a:ln>
                </p:spPr>
                <p:txBody>
                  <a:bodyPr/>
                  <a:lstStyle/>
                  <a:p>
                    <a:endParaRPr lang="en-US"/>
                  </a:p>
                </p:txBody>
              </p:sp>
              <p:sp>
                <p:nvSpPr>
                  <p:cNvPr id="8273" name="Line 277"/>
                  <p:cNvSpPr>
                    <a:spLocks noChangeShapeType="1"/>
                  </p:cNvSpPr>
                  <p:nvPr/>
                </p:nvSpPr>
                <p:spPr bwMode="auto">
                  <a:xfrm>
                    <a:off x="2462" y="1294"/>
                    <a:ext cx="51" cy="80"/>
                  </a:xfrm>
                  <a:prstGeom prst="line">
                    <a:avLst/>
                  </a:prstGeom>
                  <a:noFill/>
                  <a:ln w="1588">
                    <a:solidFill>
                      <a:srgbClr val="000000"/>
                    </a:solidFill>
                    <a:round/>
                    <a:headEnd/>
                    <a:tailEnd/>
                  </a:ln>
                </p:spPr>
                <p:txBody>
                  <a:bodyPr/>
                  <a:lstStyle/>
                  <a:p>
                    <a:endParaRPr lang="en-US"/>
                  </a:p>
                </p:txBody>
              </p:sp>
              <p:sp>
                <p:nvSpPr>
                  <p:cNvPr id="8274" name="Line 278"/>
                  <p:cNvSpPr>
                    <a:spLocks noChangeShapeType="1"/>
                  </p:cNvSpPr>
                  <p:nvPr/>
                </p:nvSpPr>
                <p:spPr bwMode="auto">
                  <a:xfrm>
                    <a:off x="2440" y="1305"/>
                    <a:ext cx="52" cy="81"/>
                  </a:xfrm>
                  <a:prstGeom prst="line">
                    <a:avLst/>
                  </a:prstGeom>
                  <a:noFill/>
                  <a:ln w="1588">
                    <a:solidFill>
                      <a:srgbClr val="000000"/>
                    </a:solidFill>
                    <a:round/>
                    <a:headEnd/>
                    <a:tailEnd/>
                  </a:ln>
                </p:spPr>
                <p:txBody>
                  <a:bodyPr/>
                  <a:lstStyle/>
                  <a:p>
                    <a:endParaRPr lang="en-US"/>
                  </a:p>
                </p:txBody>
              </p:sp>
              <p:sp>
                <p:nvSpPr>
                  <p:cNvPr id="8275" name="Line 279"/>
                  <p:cNvSpPr>
                    <a:spLocks noChangeShapeType="1"/>
                  </p:cNvSpPr>
                  <p:nvPr/>
                </p:nvSpPr>
                <p:spPr bwMode="auto">
                  <a:xfrm>
                    <a:off x="2420" y="1317"/>
                    <a:ext cx="50" cy="80"/>
                  </a:xfrm>
                  <a:prstGeom prst="line">
                    <a:avLst/>
                  </a:prstGeom>
                  <a:noFill/>
                  <a:ln w="1588">
                    <a:solidFill>
                      <a:srgbClr val="000000"/>
                    </a:solidFill>
                    <a:round/>
                    <a:headEnd/>
                    <a:tailEnd/>
                  </a:ln>
                </p:spPr>
                <p:txBody>
                  <a:bodyPr/>
                  <a:lstStyle/>
                  <a:p>
                    <a:endParaRPr lang="en-US"/>
                  </a:p>
                </p:txBody>
              </p:sp>
            </p:grpSp>
            <p:grpSp>
              <p:nvGrpSpPr>
                <p:cNvPr id="12" name="Group 280"/>
                <p:cNvGrpSpPr>
                  <a:grpSpLocks/>
                </p:cNvGrpSpPr>
                <p:nvPr/>
              </p:nvGrpSpPr>
              <p:grpSpPr bwMode="auto">
                <a:xfrm>
                  <a:off x="2409" y="1276"/>
                  <a:ext cx="157" cy="116"/>
                  <a:chOff x="2409" y="1276"/>
                  <a:chExt cx="157" cy="116"/>
                </a:xfrm>
              </p:grpSpPr>
              <p:sp>
                <p:nvSpPr>
                  <p:cNvPr id="8267" name="Line 281"/>
                  <p:cNvSpPr>
                    <a:spLocks noChangeShapeType="1"/>
                  </p:cNvSpPr>
                  <p:nvPr/>
                </p:nvSpPr>
                <p:spPr bwMode="auto">
                  <a:xfrm flipV="1">
                    <a:off x="2409" y="1276"/>
                    <a:ext cx="127" cy="68"/>
                  </a:xfrm>
                  <a:prstGeom prst="line">
                    <a:avLst/>
                  </a:prstGeom>
                  <a:noFill/>
                  <a:ln w="1588">
                    <a:solidFill>
                      <a:srgbClr val="000000"/>
                    </a:solidFill>
                    <a:round/>
                    <a:headEnd/>
                    <a:tailEnd/>
                  </a:ln>
                </p:spPr>
                <p:txBody>
                  <a:bodyPr/>
                  <a:lstStyle/>
                  <a:p>
                    <a:endParaRPr lang="en-US"/>
                  </a:p>
                </p:txBody>
              </p:sp>
              <p:sp>
                <p:nvSpPr>
                  <p:cNvPr id="8268" name="Line 282"/>
                  <p:cNvSpPr>
                    <a:spLocks noChangeShapeType="1"/>
                  </p:cNvSpPr>
                  <p:nvPr/>
                </p:nvSpPr>
                <p:spPr bwMode="auto">
                  <a:xfrm flipV="1">
                    <a:off x="2419" y="1291"/>
                    <a:ext cx="127" cy="69"/>
                  </a:xfrm>
                  <a:prstGeom prst="line">
                    <a:avLst/>
                  </a:prstGeom>
                  <a:noFill/>
                  <a:ln w="1588">
                    <a:solidFill>
                      <a:srgbClr val="000000"/>
                    </a:solidFill>
                    <a:round/>
                    <a:headEnd/>
                    <a:tailEnd/>
                  </a:ln>
                </p:spPr>
                <p:txBody>
                  <a:bodyPr/>
                  <a:lstStyle/>
                  <a:p>
                    <a:endParaRPr lang="en-US"/>
                  </a:p>
                </p:txBody>
              </p:sp>
              <p:sp>
                <p:nvSpPr>
                  <p:cNvPr id="8269" name="Line 283"/>
                  <p:cNvSpPr>
                    <a:spLocks noChangeShapeType="1"/>
                  </p:cNvSpPr>
                  <p:nvPr/>
                </p:nvSpPr>
                <p:spPr bwMode="auto">
                  <a:xfrm flipV="1">
                    <a:off x="2429" y="1307"/>
                    <a:ext cx="127" cy="69"/>
                  </a:xfrm>
                  <a:prstGeom prst="line">
                    <a:avLst/>
                  </a:prstGeom>
                  <a:noFill/>
                  <a:ln w="1588">
                    <a:solidFill>
                      <a:srgbClr val="000000"/>
                    </a:solidFill>
                    <a:round/>
                    <a:headEnd/>
                    <a:tailEnd/>
                  </a:ln>
                </p:spPr>
                <p:txBody>
                  <a:bodyPr/>
                  <a:lstStyle/>
                  <a:p>
                    <a:endParaRPr lang="en-US"/>
                  </a:p>
                </p:txBody>
              </p:sp>
              <p:sp>
                <p:nvSpPr>
                  <p:cNvPr id="8270" name="Line 284"/>
                  <p:cNvSpPr>
                    <a:spLocks noChangeShapeType="1"/>
                  </p:cNvSpPr>
                  <p:nvPr/>
                </p:nvSpPr>
                <p:spPr bwMode="auto">
                  <a:xfrm flipV="1">
                    <a:off x="2439" y="1323"/>
                    <a:ext cx="127" cy="69"/>
                  </a:xfrm>
                  <a:prstGeom prst="line">
                    <a:avLst/>
                  </a:prstGeom>
                  <a:noFill/>
                  <a:ln w="1588">
                    <a:solidFill>
                      <a:srgbClr val="000000"/>
                    </a:solidFill>
                    <a:round/>
                    <a:headEnd/>
                    <a:tailEnd/>
                  </a:ln>
                </p:spPr>
                <p:txBody>
                  <a:bodyPr/>
                  <a:lstStyle/>
                  <a:p>
                    <a:endParaRPr lang="en-US"/>
                  </a:p>
                </p:txBody>
              </p:sp>
            </p:grpSp>
          </p:grpSp>
        </p:grpSp>
        <p:grpSp>
          <p:nvGrpSpPr>
            <p:cNvPr id="13" name="Group 285"/>
            <p:cNvGrpSpPr>
              <a:grpSpLocks/>
            </p:cNvGrpSpPr>
            <p:nvPr/>
          </p:nvGrpSpPr>
          <p:grpSpPr bwMode="auto">
            <a:xfrm>
              <a:off x="2662" y="1125"/>
              <a:ext cx="181" cy="150"/>
              <a:chOff x="2662" y="1125"/>
              <a:chExt cx="181" cy="150"/>
            </a:xfrm>
          </p:grpSpPr>
          <p:sp>
            <p:nvSpPr>
              <p:cNvPr id="8250" name="Freeform 286"/>
              <p:cNvSpPr>
                <a:spLocks/>
              </p:cNvSpPr>
              <p:nvPr/>
            </p:nvSpPr>
            <p:spPr bwMode="auto">
              <a:xfrm>
                <a:off x="2662" y="1125"/>
                <a:ext cx="181" cy="150"/>
              </a:xfrm>
              <a:custGeom>
                <a:avLst/>
                <a:gdLst>
                  <a:gd name="T0" fmla="*/ 0 w 1266"/>
                  <a:gd name="T1" fmla="*/ 0 h 1056"/>
                  <a:gd name="T2" fmla="*/ 0 w 1266"/>
                  <a:gd name="T3" fmla="*/ 0 h 1056"/>
                  <a:gd name="T4" fmla="*/ 0 w 1266"/>
                  <a:gd name="T5" fmla="*/ 0 h 1056"/>
                  <a:gd name="T6" fmla="*/ 0 w 1266"/>
                  <a:gd name="T7" fmla="*/ 0 h 1056"/>
                  <a:gd name="T8" fmla="*/ 0 w 1266"/>
                  <a:gd name="T9" fmla="*/ 0 h 1056"/>
                  <a:gd name="T10" fmla="*/ 0 60000 65536"/>
                  <a:gd name="T11" fmla="*/ 0 60000 65536"/>
                  <a:gd name="T12" fmla="*/ 0 60000 65536"/>
                  <a:gd name="T13" fmla="*/ 0 60000 65536"/>
                  <a:gd name="T14" fmla="*/ 0 60000 65536"/>
                  <a:gd name="T15" fmla="*/ 0 w 1266"/>
                  <a:gd name="T16" fmla="*/ 0 h 1056"/>
                  <a:gd name="T17" fmla="*/ 1266 w 1266"/>
                  <a:gd name="T18" fmla="*/ 1056 h 1056"/>
                </a:gdLst>
                <a:ahLst/>
                <a:cxnLst>
                  <a:cxn ang="T10">
                    <a:pos x="T0" y="T1"/>
                  </a:cxn>
                  <a:cxn ang="T11">
                    <a:pos x="T2" y="T3"/>
                  </a:cxn>
                  <a:cxn ang="T12">
                    <a:pos x="T4" y="T5"/>
                  </a:cxn>
                  <a:cxn ang="T13">
                    <a:pos x="T6" y="T7"/>
                  </a:cxn>
                  <a:cxn ang="T14">
                    <a:pos x="T8" y="T9"/>
                  </a:cxn>
                </a:cxnLst>
                <a:rect l="T15" t="T16" r="T17" b="T18"/>
                <a:pathLst>
                  <a:path w="1266" h="1056">
                    <a:moveTo>
                      <a:pt x="0" y="490"/>
                    </a:moveTo>
                    <a:lnTo>
                      <a:pt x="906" y="0"/>
                    </a:lnTo>
                    <a:lnTo>
                      <a:pt x="1266" y="566"/>
                    </a:lnTo>
                    <a:lnTo>
                      <a:pt x="360" y="1056"/>
                    </a:lnTo>
                    <a:lnTo>
                      <a:pt x="0" y="490"/>
                    </a:lnTo>
                    <a:close/>
                  </a:path>
                </a:pathLst>
              </a:custGeom>
              <a:solidFill>
                <a:srgbClr val="7F7F7F"/>
              </a:solidFill>
              <a:ln w="1588">
                <a:solidFill>
                  <a:srgbClr val="000000"/>
                </a:solidFill>
                <a:round/>
                <a:headEnd/>
                <a:tailEnd/>
              </a:ln>
            </p:spPr>
            <p:txBody>
              <a:bodyPr/>
              <a:lstStyle/>
              <a:p>
                <a:endParaRPr lang="en-US"/>
              </a:p>
            </p:txBody>
          </p:sp>
          <p:grpSp>
            <p:nvGrpSpPr>
              <p:cNvPr id="14" name="Group 287"/>
              <p:cNvGrpSpPr>
                <a:grpSpLocks/>
              </p:cNvGrpSpPr>
              <p:nvPr/>
            </p:nvGrpSpPr>
            <p:grpSpPr bwMode="auto">
              <a:xfrm>
                <a:off x="2674" y="1137"/>
                <a:ext cx="157" cy="126"/>
                <a:chOff x="2674" y="1137"/>
                <a:chExt cx="157" cy="126"/>
              </a:xfrm>
            </p:grpSpPr>
            <p:grpSp>
              <p:nvGrpSpPr>
                <p:cNvPr id="15" name="Group 288"/>
                <p:cNvGrpSpPr>
                  <a:grpSpLocks/>
                </p:cNvGrpSpPr>
                <p:nvPr/>
              </p:nvGrpSpPr>
              <p:grpSpPr bwMode="auto">
                <a:xfrm>
                  <a:off x="2685" y="1137"/>
                  <a:ext cx="136" cy="126"/>
                  <a:chOff x="2685" y="1137"/>
                  <a:chExt cx="136" cy="126"/>
                </a:xfrm>
              </p:grpSpPr>
              <p:sp>
                <p:nvSpPr>
                  <p:cNvPr id="8258" name="Line 289"/>
                  <p:cNvSpPr>
                    <a:spLocks noChangeShapeType="1"/>
                  </p:cNvSpPr>
                  <p:nvPr/>
                </p:nvSpPr>
                <p:spPr bwMode="auto">
                  <a:xfrm>
                    <a:off x="2770" y="1137"/>
                    <a:ext cx="51" cy="81"/>
                  </a:xfrm>
                  <a:prstGeom prst="line">
                    <a:avLst/>
                  </a:prstGeom>
                  <a:noFill/>
                  <a:ln w="1588">
                    <a:solidFill>
                      <a:srgbClr val="000000"/>
                    </a:solidFill>
                    <a:round/>
                    <a:headEnd/>
                    <a:tailEnd/>
                  </a:ln>
                </p:spPr>
                <p:txBody>
                  <a:bodyPr/>
                  <a:lstStyle/>
                  <a:p>
                    <a:endParaRPr lang="en-US"/>
                  </a:p>
                </p:txBody>
              </p:sp>
              <p:sp>
                <p:nvSpPr>
                  <p:cNvPr id="8259" name="Line 290"/>
                  <p:cNvSpPr>
                    <a:spLocks noChangeShapeType="1"/>
                  </p:cNvSpPr>
                  <p:nvPr/>
                </p:nvSpPr>
                <p:spPr bwMode="auto">
                  <a:xfrm>
                    <a:off x="2749" y="1149"/>
                    <a:ext cx="50" cy="79"/>
                  </a:xfrm>
                  <a:prstGeom prst="line">
                    <a:avLst/>
                  </a:prstGeom>
                  <a:noFill/>
                  <a:ln w="1588">
                    <a:solidFill>
                      <a:srgbClr val="000000"/>
                    </a:solidFill>
                    <a:round/>
                    <a:headEnd/>
                    <a:tailEnd/>
                  </a:ln>
                </p:spPr>
                <p:txBody>
                  <a:bodyPr/>
                  <a:lstStyle/>
                  <a:p>
                    <a:endParaRPr lang="en-US"/>
                  </a:p>
                </p:txBody>
              </p:sp>
              <p:sp>
                <p:nvSpPr>
                  <p:cNvPr id="8260" name="Line 291"/>
                  <p:cNvSpPr>
                    <a:spLocks noChangeShapeType="1"/>
                  </p:cNvSpPr>
                  <p:nvPr/>
                </p:nvSpPr>
                <p:spPr bwMode="auto">
                  <a:xfrm>
                    <a:off x="2727" y="1161"/>
                    <a:ext cx="51" cy="79"/>
                  </a:xfrm>
                  <a:prstGeom prst="line">
                    <a:avLst/>
                  </a:prstGeom>
                  <a:noFill/>
                  <a:ln w="1588">
                    <a:solidFill>
                      <a:srgbClr val="000000"/>
                    </a:solidFill>
                    <a:round/>
                    <a:headEnd/>
                    <a:tailEnd/>
                  </a:ln>
                </p:spPr>
                <p:txBody>
                  <a:bodyPr/>
                  <a:lstStyle/>
                  <a:p>
                    <a:endParaRPr lang="en-US"/>
                  </a:p>
                </p:txBody>
              </p:sp>
              <p:sp>
                <p:nvSpPr>
                  <p:cNvPr id="8261" name="Line 292"/>
                  <p:cNvSpPr>
                    <a:spLocks noChangeShapeType="1"/>
                  </p:cNvSpPr>
                  <p:nvPr/>
                </p:nvSpPr>
                <p:spPr bwMode="auto">
                  <a:xfrm>
                    <a:off x="2705" y="1171"/>
                    <a:ext cx="52" cy="81"/>
                  </a:xfrm>
                  <a:prstGeom prst="line">
                    <a:avLst/>
                  </a:prstGeom>
                  <a:noFill/>
                  <a:ln w="1588">
                    <a:solidFill>
                      <a:srgbClr val="000000"/>
                    </a:solidFill>
                    <a:round/>
                    <a:headEnd/>
                    <a:tailEnd/>
                  </a:ln>
                </p:spPr>
                <p:txBody>
                  <a:bodyPr/>
                  <a:lstStyle/>
                  <a:p>
                    <a:endParaRPr lang="en-US"/>
                  </a:p>
                </p:txBody>
              </p:sp>
              <p:sp>
                <p:nvSpPr>
                  <p:cNvPr id="8262" name="Line 293"/>
                  <p:cNvSpPr>
                    <a:spLocks noChangeShapeType="1"/>
                  </p:cNvSpPr>
                  <p:nvPr/>
                </p:nvSpPr>
                <p:spPr bwMode="auto">
                  <a:xfrm>
                    <a:off x="2685" y="1183"/>
                    <a:ext cx="50" cy="80"/>
                  </a:xfrm>
                  <a:prstGeom prst="line">
                    <a:avLst/>
                  </a:prstGeom>
                  <a:noFill/>
                  <a:ln w="1588">
                    <a:solidFill>
                      <a:srgbClr val="000000"/>
                    </a:solidFill>
                    <a:round/>
                    <a:headEnd/>
                    <a:tailEnd/>
                  </a:ln>
                </p:spPr>
                <p:txBody>
                  <a:bodyPr/>
                  <a:lstStyle/>
                  <a:p>
                    <a:endParaRPr lang="en-US"/>
                  </a:p>
                </p:txBody>
              </p:sp>
            </p:grpSp>
            <p:grpSp>
              <p:nvGrpSpPr>
                <p:cNvPr id="16" name="Group 294"/>
                <p:cNvGrpSpPr>
                  <a:grpSpLocks/>
                </p:cNvGrpSpPr>
                <p:nvPr/>
              </p:nvGrpSpPr>
              <p:grpSpPr bwMode="auto">
                <a:xfrm>
                  <a:off x="2674" y="1142"/>
                  <a:ext cx="157" cy="116"/>
                  <a:chOff x="2674" y="1142"/>
                  <a:chExt cx="157" cy="116"/>
                </a:xfrm>
              </p:grpSpPr>
              <p:sp>
                <p:nvSpPr>
                  <p:cNvPr id="8254" name="Line 295"/>
                  <p:cNvSpPr>
                    <a:spLocks noChangeShapeType="1"/>
                  </p:cNvSpPr>
                  <p:nvPr/>
                </p:nvSpPr>
                <p:spPr bwMode="auto">
                  <a:xfrm flipV="1">
                    <a:off x="2674" y="1142"/>
                    <a:ext cx="128" cy="68"/>
                  </a:xfrm>
                  <a:prstGeom prst="line">
                    <a:avLst/>
                  </a:prstGeom>
                  <a:noFill/>
                  <a:ln w="1588">
                    <a:solidFill>
                      <a:srgbClr val="000000"/>
                    </a:solidFill>
                    <a:round/>
                    <a:headEnd/>
                    <a:tailEnd/>
                  </a:ln>
                </p:spPr>
                <p:txBody>
                  <a:bodyPr/>
                  <a:lstStyle/>
                  <a:p>
                    <a:endParaRPr lang="en-US"/>
                  </a:p>
                </p:txBody>
              </p:sp>
              <p:sp>
                <p:nvSpPr>
                  <p:cNvPr id="8255" name="Line 296"/>
                  <p:cNvSpPr>
                    <a:spLocks noChangeShapeType="1"/>
                  </p:cNvSpPr>
                  <p:nvPr/>
                </p:nvSpPr>
                <p:spPr bwMode="auto">
                  <a:xfrm flipV="1">
                    <a:off x="2684" y="1157"/>
                    <a:ext cx="127" cy="69"/>
                  </a:xfrm>
                  <a:prstGeom prst="line">
                    <a:avLst/>
                  </a:prstGeom>
                  <a:noFill/>
                  <a:ln w="1588">
                    <a:solidFill>
                      <a:srgbClr val="000000"/>
                    </a:solidFill>
                    <a:round/>
                    <a:headEnd/>
                    <a:tailEnd/>
                  </a:ln>
                </p:spPr>
                <p:txBody>
                  <a:bodyPr/>
                  <a:lstStyle/>
                  <a:p>
                    <a:endParaRPr lang="en-US"/>
                  </a:p>
                </p:txBody>
              </p:sp>
              <p:sp>
                <p:nvSpPr>
                  <p:cNvPr id="8256" name="Line 297"/>
                  <p:cNvSpPr>
                    <a:spLocks noChangeShapeType="1"/>
                  </p:cNvSpPr>
                  <p:nvPr/>
                </p:nvSpPr>
                <p:spPr bwMode="auto">
                  <a:xfrm flipV="1">
                    <a:off x="2694" y="1173"/>
                    <a:ext cx="128" cy="70"/>
                  </a:xfrm>
                  <a:prstGeom prst="line">
                    <a:avLst/>
                  </a:prstGeom>
                  <a:noFill/>
                  <a:ln w="1588">
                    <a:solidFill>
                      <a:srgbClr val="000000"/>
                    </a:solidFill>
                    <a:round/>
                    <a:headEnd/>
                    <a:tailEnd/>
                  </a:ln>
                </p:spPr>
                <p:txBody>
                  <a:bodyPr/>
                  <a:lstStyle/>
                  <a:p>
                    <a:endParaRPr lang="en-US"/>
                  </a:p>
                </p:txBody>
              </p:sp>
              <p:sp>
                <p:nvSpPr>
                  <p:cNvPr id="8257" name="Line 298"/>
                  <p:cNvSpPr>
                    <a:spLocks noChangeShapeType="1"/>
                  </p:cNvSpPr>
                  <p:nvPr/>
                </p:nvSpPr>
                <p:spPr bwMode="auto">
                  <a:xfrm flipV="1">
                    <a:off x="2704" y="1189"/>
                    <a:ext cx="127" cy="69"/>
                  </a:xfrm>
                  <a:prstGeom prst="line">
                    <a:avLst/>
                  </a:prstGeom>
                  <a:noFill/>
                  <a:ln w="1588">
                    <a:solidFill>
                      <a:srgbClr val="000000"/>
                    </a:solidFill>
                    <a:round/>
                    <a:headEnd/>
                    <a:tailEnd/>
                  </a:ln>
                </p:spPr>
                <p:txBody>
                  <a:bodyPr/>
                  <a:lstStyle/>
                  <a:p>
                    <a:endParaRPr lang="en-US"/>
                  </a:p>
                </p:txBody>
              </p:sp>
            </p:grpSp>
          </p:grpSp>
        </p:grpSp>
        <p:sp>
          <p:nvSpPr>
            <p:cNvPr id="8248" name="Freeform 299"/>
            <p:cNvSpPr>
              <a:spLocks/>
            </p:cNvSpPr>
            <p:nvPr/>
          </p:nvSpPr>
          <p:spPr bwMode="auto">
            <a:xfrm>
              <a:off x="2584" y="1240"/>
              <a:ext cx="41" cy="68"/>
            </a:xfrm>
            <a:custGeom>
              <a:avLst/>
              <a:gdLst>
                <a:gd name="T0" fmla="*/ 0 w 292"/>
                <a:gd name="T1" fmla="*/ 0 h 477"/>
                <a:gd name="T2" fmla="*/ 0 w 292"/>
                <a:gd name="T3" fmla="*/ 0 h 477"/>
                <a:gd name="T4" fmla="*/ 0 w 292"/>
                <a:gd name="T5" fmla="*/ 0 h 477"/>
                <a:gd name="T6" fmla="*/ 0 w 292"/>
                <a:gd name="T7" fmla="*/ 0 h 477"/>
                <a:gd name="T8" fmla="*/ 0 w 292"/>
                <a:gd name="T9" fmla="*/ 0 h 477"/>
                <a:gd name="T10" fmla="*/ 0 w 292"/>
                <a:gd name="T11" fmla="*/ 0 h 477"/>
                <a:gd name="T12" fmla="*/ 0 w 292"/>
                <a:gd name="T13" fmla="*/ 0 h 477"/>
                <a:gd name="T14" fmla="*/ 0 w 292"/>
                <a:gd name="T15" fmla="*/ 0 h 477"/>
                <a:gd name="T16" fmla="*/ 0 w 292"/>
                <a:gd name="T17" fmla="*/ 0 h 477"/>
                <a:gd name="T18" fmla="*/ 0 w 292"/>
                <a:gd name="T19" fmla="*/ 0 h 477"/>
                <a:gd name="T20" fmla="*/ 0 w 292"/>
                <a:gd name="T21" fmla="*/ 0 h 477"/>
                <a:gd name="T22" fmla="*/ 0 w 292"/>
                <a:gd name="T23" fmla="*/ 0 h 477"/>
                <a:gd name="T24" fmla="*/ 0 w 292"/>
                <a:gd name="T25" fmla="*/ 0 h 477"/>
                <a:gd name="T26" fmla="*/ 0 w 292"/>
                <a:gd name="T27" fmla="*/ 0 h 477"/>
                <a:gd name="T28" fmla="*/ 0 w 292"/>
                <a:gd name="T29" fmla="*/ 0 h 477"/>
                <a:gd name="T30" fmla="*/ 0 w 292"/>
                <a:gd name="T31" fmla="*/ 0 h 477"/>
                <a:gd name="T32" fmla="*/ 0 w 292"/>
                <a:gd name="T33" fmla="*/ 0 h 477"/>
                <a:gd name="T34" fmla="*/ 0 w 292"/>
                <a:gd name="T35" fmla="*/ 0 h 477"/>
                <a:gd name="T36" fmla="*/ 0 w 292"/>
                <a:gd name="T37" fmla="*/ 0 h 477"/>
                <a:gd name="T38" fmla="*/ 0 w 292"/>
                <a:gd name="T39" fmla="*/ 0 h 477"/>
                <a:gd name="T40" fmla="*/ 0 w 292"/>
                <a:gd name="T41" fmla="*/ 0 h 477"/>
                <a:gd name="T42" fmla="*/ 0 w 292"/>
                <a:gd name="T43" fmla="*/ 0 h 477"/>
                <a:gd name="T44" fmla="*/ 0 w 292"/>
                <a:gd name="T45" fmla="*/ 0 h 477"/>
                <a:gd name="T46" fmla="*/ 0 w 292"/>
                <a:gd name="T47" fmla="*/ 0 h 477"/>
                <a:gd name="T48" fmla="*/ 0 w 292"/>
                <a:gd name="T49" fmla="*/ 0 h 4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2"/>
                <a:gd name="T76" fmla="*/ 0 h 477"/>
                <a:gd name="T77" fmla="*/ 292 w 292"/>
                <a:gd name="T78" fmla="*/ 477 h 4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2" h="477">
                  <a:moveTo>
                    <a:pt x="102" y="0"/>
                  </a:moveTo>
                  <a:lnTo>
                    <a:pt x="292" y="0"/>
                  </a:lnTo>
                  <a:lnTo>
                    <a:pt x="253" y="68"/>
                  </a:lnTo>
                  <a:lnTo>
                    <a:pt x="232" y="130"/>
                  </a:lnTo>
                  <a:lnTo>
                    <a:pt x="213" y="207"/>
                  </a:lnTo>
                  <a:lnTo>
                    <a:pt x="206" y="256"/>
                  </a:lnTo>
                  <a:lnTo>
                    <a:pt x="205" y="320"/>
                  </a:lnTo>
                  <a:lnTo>
                    <a:pt x="206" y="359"/>
                  </a:lnTo>
                  <a:lnTo>
                    <a:pt x="209" y="403"/>
                  </a:lnTo>
                  <a:lnTo>
                    <a:pt x="215" y="437"/>
                  </a:lnTo>
                  <a:lnTo>
                    <a:pt x="224" y="476"/>
                  </a:lnTo>
                  <a:lnTo>
                    <a:pt x="16" y="477"/>
                  </a:lnTo>
                  <a:lnTo>
                    <a:pt x="10" y="446"/>
                  </a:lnTo>
                  <a:lnTo>
                    <a:pt x="3" y="409"/>
                  </a:lnTo>
                  <a:lnTo>
                    <a:pt x="1" y="370"/>
                  </a:lnTo>
                  <a:lnTo>
                    <a:pt x="0" y="330"/>
                  </a:lnTo>
                  <a:lnTo>
                    <a:pt x="3" y="294"/>
                  </a:lnTo>
                  <a:lnTo>
                    <a:pt x="5" y="263"/>
                  </a:lnTo>
                  <a:lnTo>
                    <a:pt x="9" y="226"/>
                  </a:lnTo>
                  <a:lnTo>
                    <a:pt x="18" y="189"/>
                  </a:lnTo>
                  <a:lnTo>
                    <a:pt x="28" y="152"/>
                  </a:lnTo>
                  <a:lnTo>
                    <a:pt x="44" y="106"/>
                  </a:lnTo>
                  <a:lnTo>
                    <a:pt x="62" y="71"/>
                  </a:lnTo>
                  <a:lnTo>
                    <a:pt x="80" y="32"/>
                  </a:lnTo>
                  <a:lnTo>
                    <a:pt x="102" y="0"/>
                  </a:lnTo>
                  <a:close/>
                </a:path>
              </a:pathLst>
            </a:custGeom>
            <a:solidFill>
              <a:srgbClr val="5F5F5F"/>
            </a:solidFill>
            <a:ln w="1588">
              <a:solidFill>
                <a:srgbClr val="000000"/>
              </a:solidFill>
              <a:round/>
              <a:headEnd/>
              <a:tailEnd/>
            </a:ln>
          </p:spPr>
          <p:txBody>
            <a:bodyPr/>
            <a:lstStyle/>
            <a:p>
              <a:endParaRPr lang="en-US"/>
            </a:p>
          </p:txBody>
        </p:sp>
        <p:sp>
          <p:nvSpPr>
            <p:cNvPr id="8249" name="Freeform 300"/>
            <p:cNvSpPr>
              <a:spLocks/>
            </p:cNvSpPr>
            <p:nvPr/>
          </p:nvSpPr>
          <p:spPr bwMode="auto">
            <a:xfrm>
              <a:off x="2601" y="1215"/>
              <a:ext cx="70" cy="68"/>
            </a:xfrm>
            <a:custGeom>
              <a:avLst/>
              <a:gdLst>
                <a:gd name="T0" fmla="*/ 0 w 491"/>
                <a:gd name="T1" fmla="*/ 0 h 477"/>
                <a:gd name="T2" fmla="*/ 0 w 491"/>
                <a:gd name="T3" fmla="*/ 0 h 477"/>
                <a:gd name="T4" fmla="*/ 0 w 491"/>
                <a:gd name="T5" fmla="*/ 0 h 477"/>
                <a:gd name="T6" fmla="*/ 0 w 491"/>
                <a:gd name="T7" fmla="*/ 0 h 477"/>
                <a:gd name="T8" fmla="*/ 0 w 491"/>
                <a:gd name="T9" fmla="*/ 0 h 477"/>
                <a:gd name="T10" fmla="*/ 0 w 491"/>
                <a:gd name="T11" fmla="*/ 0 h 477"/>
                <a:gd name="T12" fmla="*/ 0 w 491"/>
                <a:gd name="T13" fmla="*/ 0 h 477"/>
                <a:gd name="T14" fmla="*/ 0 w 491"/>
                <a:gd name="T15" fmla="*/ 0 h 477"/>
                <a:gd name="T16" fmla="*/ 0 w 491"/>
                <a:gd name="T17" fmla="*/ 0 h 477"/>
                <a:gd name="T18" fmla="*/ 0 w 491"/>
                <a:gd name="T19" fmla="*/ 0 h 477"/>
                <a:gd name="T20" fmla="*/ 0 w 491"/>
                <a:gd name="T21" fmla="*/ 0 h 477"/>
                <a:gd name="T22" fmla="*/ 0 w 491"/>
                <a:gd name="T23" fmla="*/ 0 h 477"/>
                <a:gd name="T24" fmla="*/ 0 w 491"/>
                <a:gd name="T25" fmla="*/ 0 h 477"/>
                <a:gd name="T26" fmla="*/ 0 w 491"/>
                <a:gd name="T27" fmla="*/ 0 h 477"/>
                <a:gd name="T28" fmla="*/ 0 w 491"/>
                <a:gd name="T29" fmla="*/ 0 h 477"/>
                <a:gd name="T30" fmla="*/ 0 w 491"/>
                <a:gd name="T31" fmla="*/ 0 h 477"/>
                <a:gd name="T32" fmla="*/ 0 w 491"/>
                <a:gd name="T33" fmla="*/ 0 h 477"/>
                <a:gd name="T34" fmla="*/ 0 w 491"/>
                <a:gd name="T35" fmla="*/ 0 h 477"/>
                <a:gd name="T36" fmla="*/ 0 w 491"/>
                <a:gd name="T37" fmla="*/ 0 h 477"/>
                <a:gd name="T38" fmla="*/ 0 w 491"/>
                <a:gd name="T39" fmla="*/ 0 h 477"/>
                <a:gd name="T40" fmla="*/ 0 w 491"/>
                <a:gd name="T41" fmla="*/ 0 h 477"/>
                <a:gd name="T42" fmla="*/ 0 w 491"/>
                <a:gd name="T43" fmla="*/ 0 h 477"/>
                <a:gd name="T44" fmla="*/ 0 w 491"/>
                <a:gd name="T45" fmla="*/ 0 h 477"/>
                <a:gd name="T46" fmla="*/ 0 w 491"/>
                <a:gd name="T47" fmla="*/ 0 h 477"/>
                <a:gd name="T48" fmla="*/ 0 w 491"/>
                <a:gd name="T49" fmla="*/ 0 h 477"/>
                <a:gd name="T50" fmla="*/ 0 w 491"/>
                <a:gd name="T51" fmla="*/ 0 h 477"/>
                <a:gd name="T52" fmla="*/ 0 w 491"/>
                <a:gd name="T53" fmla="*/ 0 h 477"/>
                <a:gd name="T54" fmla="*/ 0 w 491"/>
                <a:gd name="T55" fmla="*/ 0 h 477"/>
                <a:gd name="T56" fmla="*/ 0 w 491"/>
                <a:gd name="T57" fmla="*/ 0 h 477"/>
                <a:gd name="T58" fmla="*/ 0 w 491"/>
                <a:gd name="T59" fmla="*/ 0 h 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1"/>
                <a:gd name="T91" fmla="*/ 0 h 477"/>
                <a:gd name="T92" fmla="*/ 491 w 491"/>
                <a:gd name="T93" fmla="*/ 477 h 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1" h="477">
                  <a:moveTo>
                    <a:pt x="0" y="423"/>
                  </a:moveTo>
                  <a:lnTo>
                    <a:pt x="9" y="389"/>
                  </a:lnTo>
                  <a:lnTo>
                    <a:pt x="26" y="340"/>
                  </a:lnTo>
                  <a:lnTo>
                    <a:pt x="44" y="297"/>
                  </a:lnTo>
                  <a:lnTo>
                    <a:pt x="67" y="250"/>
                  </a:lnTo>
                  <a:lnTo>
                    <a:pt x="93" y="210"/>
                  </a:lnTo>
                  <a:lnTo>
                    <a:pt x="119" y="173"/>
                  </a:lnTo>
                  <a:lnTo>
                    <a:pt x="146" y="140"/>
                  </a:lnTo>
                  <a:lnTo>
                    <a:pt x="184" y="104"/>
                  </a:lnTo>
                  <a:lnTo>
                    <a:pt x="208" y="83"/>
                  </a:lnTo>
                  <a:lnTo>
                    <a:pt x="231" y="64"/>
                  </a:lnTo>
                  <a:lnTo>
                    <a:pt x="273" y="35"/>
                  </a:lnTo>
                  <a:lnTo>
                    <a:pt x="303" y="15"/>
                  </a:lnTo>
                  <a:lnTo>
                    <a:pt x="332" y="0"/>
                  </a:lnTo>
                  <a:lnTo>
                    <a:pt x="491" y="54"/>
                  </a:lnTo>
                  <a:lnTo>
                    <a:pt x="443" y="83"/>
                  </a:lnTo>
                  <a:lnTo>
                    <a:pt x="411" y="104"/>
                  </a:lnTo>
                  <a:lnTo>
                    <a:pt x="377" y="128"/>
                  </a:lnTo>
                  <a:lnTo>
                    <a:pt x="350" y="154"/>
                  </a:lnTo>
                  <a:lnTo>
                    <a:pt x="324" y="176"/>
                  </a:lnTo>
                  <a:lnTo>
                    <a:pt x="303" y="202"/>
                  </a:lnTo>
                  <a:lnTo>
                    <a:pt x="277" y="235"/>
                  </a:lnTo>
                  <a:lnTo>
                    <a:pt x="254" y="267"/>
                  </a:lnTo>
                  <a:lnTo>
                    <a:pt x="235" y="295"/>
                  </a:lnTo>
                  <a:lnTo>
                    <a:pt x="214" y="335"/>
                  </a:lnTo>
                  <a:lnTo>
                    <a:pt x="194" y="376"/>
                  </a:lnTo>
                  <a:lnTo>
                    <a:pt x="182" y="405"/>
                  </a:lnTo>
                  <a:lnTo>
                    <a:pt x="168" y="442"/>
                  </a:lnTo>
                  <a:lnTo>
                    <a:pt x="162" y="477"/>
                  </a:lnTo>
                  <a:lnTo>
                    <a:pt x="0" y="423"/>
                  </a:lnTo>
                  <a:close/>
                </a:path>
              </a:pathLst>
            </a:custGeom>
            <a:solidFill>
              <a:srgbClr val="BFBFBF"/>
            </a:solidFill>
            <a:ln w="1588">
              <a:solidFill>
                <a:srgbClr val="000000"/>
              </a:solidFill>
              <a:round/>
              <a:headEnd/>
              <a:tailEnd/>
            </a:ln>
          </p:spPr>
          <p:txBody>
            <a:bodyPr/>
            <a:lstStyle/>
            <a:p>
              <a:endParaRPr lang="en-US"/>
            </a:p>
          </p:txBody>
        </p:sp>
      </p:grpSp>
      <p:sp>
        <p:nvSpPr>
          <p:cNvPr id="8201" name="Line 248"/>
          <p:cNvSpPr>
            <a:spLocks noChangeShapeType="1"/>
          </p:cNvSpPr>
          <p:nvPr/>
        </p:nvSpPr>
        <p:spPr bwMode="auto">
          <a:xfrm>
            <a:off x="941415" y="6324600"/>
            <a:ext cx="8597900" cy="0"/>
          </a:xfrm>
          <a:prstGeom prst="line">
            <a:avLst/>
          </a:prstGeom>
          <a:noFill/>
          <a:ln w="28575">
            <a:solidFill>
              <a:schemeClr val="tx1"/>
            </a:solidFill>
            <a:round/>
            <a:headEnd/>
            <a:tailEnd type="triangle" w="med" len="med"/>
          </a:ln>
        </p:spPr>
        <p:txBody>
          <a:bodyPr anchor="ctr">
            <a:spAutoFit/>
          </a:bodyPr>
          <a:lstStyle/>
          <a:p>
            <a:endParaRPr lang="en-US"/>
          </a:p>
        </p:txBody>
      </p:sp>
      <p:grpSp>
        <p:nvGrpSpPr>
          <p:cNvPr id="17" name="Group 275"/>
          <p:cNvGrpSpPr>
            <a:grpSpLocks/>
          </p:cNvGrpSpPr>
          <p:nvPr/>
        </p:nvGrpSpPr>
        <p:grpSpPr bwMode="auto">
          <a:xfrm>
            <a:off x="2897198" y="4786313"/>
            <a:ext cx="619125" cy="1425575"/>
            <a:chOff x="1398" y="3018"/>
            <a:chExt cx="390" cy="898"/>
          </a:xfrm>
        </p:grpSpPr>
        <p:pic>
          <p:nvPicPr>
            <p:cNvPr id="8239" name="Picture 321"/>
            <p:cNvPicPr>
              <a:picLocks noChangeAspect="1" noChangeArrowheads="1"/>
            </p:cNvPicPr>
            <p:nvPr/>
          </p:nvPicPr>
          <p:blipFill>
            <a:blip r:embed="rId4" cstate="print"/>
            <a:srcRect/>
            <a:stretch>
              <a:fillRect/>
            </a:stretch>
          </p:blipFill>
          <p:spPr bwMode="auto">
            <a:xfrm>
              <a:off x="1452" y="3018"/>
              <a:ext cx="291" cy="784"/>
            </a:xfrm>
            <a:prstGeom prst="rect">
              <a:avLst/>
            </a:prstGeom>
            <a:noFill/>
            <a:ln w="9525" algn="ctr">
              <a:noFill/>
              <a:miter lim="800000"/>
              <a:headEnd/>
              <a:tailEnd/>
            </a:ln>
          </p:spPr>
        </p:pic>
        <p:pic>
          <p:nvPicPr>
            <p:cNvPr id="8240" name="Picture 25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98" y="3224"/>
              <a:ext cx="126" cy="240"/>
            </a:xfrm>
            <a:prstGeom prst="rect">
              <a:avLst/>
            </a:prstGeom>
            <a:noFill/>
            <a:ln w="9525" algn="ctr">
              <a:noFill/>
              <a:miter lim="800000"/>
              <a:headEnd/>
              <a:tailEnd/>
            </a:ln>
          </p:spPr>
        </p:pic>
        <p:sp>
          <p:nvSpPr>
            <p:cNvPr id="8241" name="Text Box 249"/>
            <p:cNvSpPr txBox="1">
              <a:spLocks noChangeArrowheads="1"/>
            </p:cNvSpPr>
            <p:nvPr/>
          </p:nvSpPr>
          <p:spPr bwMode="auto">
            <a:xfrm>
              <a:off x="1401" y="3743"/>
              <a:ext cx="387" cy="173"/>
            </a:xfrm>
            <a:prstGeom prst="rect">
              <a:avLst/>
            </a:prstGeom>
            <a:noFill/>
            <a:ln w="9525" algn="ctr">
              <a:noFill/>
              <a:miter lim="800000"/>
              <a:headEnd/>
              <a:tailEnd/>
            </a:ln>
          </p:spPr>
          <p:txBody>
            <a:bodyPr wrap="none">
              <a:spAutoFit/>
            </a:bodyPr>
            <a:lstStyle/>
            <a:p>
              <a:r>
                <a:rPr lang="en-US"/>
                <a:t>Medic</a:t>
              </a:r>
            </a:p>
          </p:txBody>
        </p:sp>
      </p:grpSp>
      <p:sp>
        <p:nvSpPr>
          <p:cNvPr id="8203" name="Text Box 253"/>
          <p:cNvSpPr txBox="1">
            <a:spLocks noChangeArrowheads="1"/>
          </p:cNvSpPr>
          <p:nvPr/>
        </p:nvSpPr>
        <p:spPr bwMode="auto">
          <a:xfrm>
            <a:off x="1897082" y="6297613"/>
            <a:ext cx="6584950" cy="274637"/>
          </a:xfrm>
          <a:prstGeom prst="rect">
            <a:avLst/>
          </a:prstGeom>
          <a:noFill/>
          <a:ln w="9525" algn="ctr">
            <a:noFill/>
            <a:miter lim="800000"/>
            <a:headEnd/>
            <a:tailEnd/>
          </a:ln>
        </p:spPr>
        <p:txBody>
          <a:bodyPr wrap="none">
            <a:spAutoFit/>
          </a:bodyPr>
          <a:lstStyle/>
          <a:p>
            <a:pPr algn="l"/>
            <a:r>
              <a:rPr lang="en-US" i="1" dirty="0"/>
              <a:t>100 ft		2 to 10 miles		   over the horizon</a:t>
            </a:r>
            <a:r>
              <a:rPr lang="en-US" dirty="0"/>
              <a:t>	</a:t>
            </a:r>
          </a:p>
        </p:txBody>
      </p:sp>
      <p:grpSp>
        <p:nvGrpSpPr>
          <p:cNvPr id="18" name="Group 268"/>
          <p:cNvGrpSpPr>
            <a:grpSpLocks/>
          </p:cNvGrpSpPr>
          <p:nvPr/>
        </p:nvGrpSpPr>
        <p:grpSpPr bwMode="auto">
          <a:xfrm>
            <a:off x="3911604" y="4967288"/>
            <a:ext cx="1674812" cy="822325"/>
            <a:chOff x="2308" y="1447"/>
            <a:chExt cx="1055" cy="518"/>
          </a:xfrm>
        </p:grpSpPr>
        <p:sp>
          <p:nvSpPr>
            <p:cNvPr id="8236" name="Rectangle 27"/>
            <p:cNvSpPr>
              <a:spLocks noChangeArrowheads="1"/>
            </p:cNvSpPr>
            <p:nvPr/>
          </p:nvSpPr>
          <p:spPr bwMode="auto">
            <a:xfrm>
              <a:off x="2875" y="1597"/>
              <a:ext cx="412" cy="129"/>
            </a:xfrm>
            <a:prstGeom prst="rect">
              <a:avLst/>
            </a:prstGeom>
            <a:noFill/>
            <a:ln w="9525">
              <a:noFill/>
              <a:miter lim="800000"/>
              <a:headEnd/>
              <a:tailEnd/>
            </a:ln>
          </p:spPr>
          <p:txBody>
            <a:bodyPr/>
            <a:lstStyle/>
            <a:p>
              <a:endParaRPr lang="en-NZ"/>
            </a:p>
          </p:txBody>
        </p:sp>
        <p:pic>
          <p:nvPicPr>
            <p:cNvPr id="8237" name="Picture 255" descr="blackhawk"/>
            <p:cNvPicPr>
              <a:picLocks noChangeAspect="1" noChangeArrowheads="1"/>
            </p:cNvPicPr>
            <p:nvPr/>
          </p:nvPicPr>
          <p:blipFill>
            <a:blip r:embed="rId6" cstate="print"/>
            <a:srcRect/>
            <a:stretch>
              <a:fillRect/>
            </a:stretch>
          </p:blipFill>
          <p:spPr bwMode="auto">
            <a:xfrm>
              <a:off x="2308" y="1447"/>
              <a:ext cx="1055" cy="415"/>
            </a:xfrm>
            <a:prstGeom prst="rect">
              <a:avLst/>
            </a:prstGeom>
            <a:noFill/>
            <a:ln w="9525">
              <a:noFill/>
              <a:miter lim="800000"/>
              <a:headEnd/>
              <a:tailEnd/>
            </a:ln>
          </p:spPr>
        </p:pic>
        <p:sp>
          <p:nvSpPr>
            <p:cNvPr id="8238" name="Text Box 256"/>
            <p:cNvSpPr txBox="1">
              <a:spLocks noChangeArrowheads="1"/>
            </p:cNvSpPr>
            <p:nvPr/>
          </p:nvSpPr>
          <p:spPr bwMode="auto">
            <a:xfrm>
              <a:off x="2490" y="1791"/>
              <a:ext cx="593" cy="174"/>
            </a:xfrm>
            <a:prstGeom prst="rect">
              <a:avLst/>
            </a:prstGeom>
            <a:noFill/>
            <a:ln w="9525" algn="ctr">
              <a:noFill/>
              <a:miter lim="800000"/>
              <a:headEnd/>
              <a:tailEnd/>
            </a:ln>
          </p:spPr>
          <p:txBody>
            <a:bodyPr wrap="none">
              <a:spAutoFit/>
            </a:bodyPr>
            <a:lstStyle/>
            <a:p>
              <a:r>
                <a:rPr lang="en-US"/>
                <a:t>MEDEVAC</a:t>
              </a:r>
            </a:p>
          </p:txBody>
        </p:sp>
      </p:grpSp>
      <p:sp>
        <p:nvSpPr>
          <p:cNvPr id="8205" name="Line 263"/>
          <p:cNvSpPr>
            <a:spLocks noChangeShapeType="1"/>
          </p:cNvSpPr>
          <p:nvPr/>
        </p:nvSpPr>
        <p:spPr bwMode="auto">
          <a:xfrm flipV="1">
            <a:off x="1798656" y="1890713"/>
            <a:ext cx="2513013" cy="1916112"/>
          </a:xfrm>
          <a:prstGeom prst="line">
            <a:avLst/>
          </a:prstGeom>
          <a:noFill/>
          <a:ln w="9525">
            <a:solidFill>
              <a:schemeClr val="tx1"/>
            </a:solidFill>
            <a:round/>
            <a:headEnd type="triangle" w="med" len="med"/>
            <a:tailEnd type="triangle" w="med" len="med"/>
          </a:ln>
        </p:spPr>
        <p:txBody>
          <a:bodyPr anchor="ctr">
            <a:spAutoFit/>
          </a:bodyPr>
          <a:lstStyle/>
          <a:p>
            <a:endParaRPr lang="en-US"/>
          </a:p>
        </p:txBody>
      </p:sp>
      <p:grpSp>
        <p:nvGrpSpPr>
          <p:cNvPr id="19" name="Group 274"/>
          <p:cNvGrpSpPr>
            <a:grpSpLocks/>
          </p:cNvGrpSpPr>
          <p:nvPr/>
        </p:nvGrpSpPr>
        <p:grpSpPr bwMode="auto">
          <a:xfrm>
            <a:off x="312712" y="4891651"/>
            <a:ext cx="701675" cy="1285875"/>
            <a:chOff x="136" y="2474"/>
            <a:chExt cx="442" cy="810"/>
          </a:xfrm>
        </p:grpSpPr>
        <p:sp>
          <p:nvSpPr>
            <p:cNvPr id="8234" name="Text Box 272"/>
            <p:cNvSpPr txBox="1">
              <a:spLocks noChangeArrowheads="1"/>
            </p:cNvSpPr>
            <p:nvPr/>
          </p:nvSpPr>
          <p:spPr bwMode="auto">
            <a:xfrm>
              <a:off x="136" y="3111"/>
              <a:ext cx="442" cy="173"/>
            </a:xfrm>
            <a:prstGeom prst="rect">
              <a:avLst/>
            </a:prstGeom>
            <a:noFill/>
            <a:ln w="9525" algn="ctr">
              <a:noFill/>
              <a:miter lim="800000"/>
              <a:headEnd/>
              <a:tailEnd/>
            </a:ln>
          </p:spPr>
          <p:txBody>
            <a:bodyPr wrap="none">
              <a:spAutoFit/>
            </a:bodyPr>
            <a:lstStyle/>
            <a:p>
              <a:r>
                <a:rPr lang="en-US"/>
                <a:t>Soldier</a:t>
              </a:r>
            </a:p>
          </p:txBody>
        </p:sp>
        <p:pic>
          <p:nvPicPr>
            <p:cNvPr id="8235" name="Picture 273" descr="BioHarness soldier"/>
            <p:cNvPicPr>
              <a:picLocks noChangeAspect="1" noChangeArrowheads="1"/>
            </p:cNvPicPr>
            <p:nvPr/>
          </p:nvPicPr>
          <p:blipFill>
            <a:blip r:embed="rId7" cstate="print"/>
            <a:srcRect/>
            <a:stretch>
              <a:fillRect/>
            </a:stretch>
          </p:blipFill>
          <p:spPr bwMode="auto">
            <a:xfrm>
              <a:off x="195" y="2474"/>
              <a:ext cx="292" cy="678"/>
            </a:xfrm>
            <a:prstGeom prst="rect">
              <a:avLst/>
            </a:prstGeom>
            <a:noFill/>
            <a:ln w="9525">
              <a:noFill/>
              <a:miter lim="800000"/>
              <a:headEnd/>
              <a:tailEnd/>
            </a:ln>
          </p:spPr>
        </p:pic>
      </p:grpSp>
      <p:sp>
        <p:nvSpPr>
          <p:cNvPr id="8207" name="Line 278"/>
          <p:cNvSpPr>
            <a:spLocks noChangeShapeType="1"/>
          </p:cNvSpPr>
          <p:nvPr/>
        </p:nvSpPr>
        <p:spPr bwMode="auto">
          <a:xfrm>
            <a:off x="1992323" y="3971925"/>
            <a:ext cx="1085850" cy="995363"/>
          </a:xfrm>
          <a:prstGeom prst="line">
            <a:avLst/>
          </a:prstGeom>
          <a:noFill/>
          <a:ln w="9525">
            <a:solidFill>
              <a:schemeClr val="tx1"/>
            </a:solidFill>
            <a:round/>
            <a:headEnd type="triangle" w="med" len="med"/>
            <a:tailEnd type="triangle" w="med" len="med"/>
          </a:ln>
        </p:spPr>
        <p:txBody>
          <a:bodyPr anchor="ctr">
            <a:spAutoFit/>
          </a:bodyPr>
          <a:lstStyle/>
          <a:p>
            <a:endParaRPr lang="en-US"/>
          </a:p>
        </p:txBody>
      </p:sp>
      <p:sp>
        <p:nvSpPr>
          <p:cNvPr id="8208" name="Text Box 249"/>
          <p:cNvSpPr txBox="1">
            <a:spLocks noChangeArrowheads="1"/>
          </p:cNvSpPr>
          <p:nvPr/>
        </p:nvSpPr>
        <p:spPr bwMode="auto">
          <a:xfrm rot="-2195214">
            <a:off x="2443910" y="2258965"/>
            <a:ext cx="1704975" cy="646112"/>
          </a:xfrm>
          <a:prstGeom prst="rect">
            <a:avLst/>
          </a:prstGeom>
          <a:noFill/>
          <a:ln w="9525" algn="ctr">
            <a:noFill/>
            <a:miter lim="800000"/>
            <a:headEnd/>
            <a:tailEnd/>
          </a:ln>
        </p:spPr>
        <p:txBody>
          <a:bodyPr>
            <a:spAutoFit/>
          </a:bodyPr>
          <a:lstStyle/>
          <a:p>
            <a:r>
              <a:rPr lang="en-US" dirty="0"/>
              <a:t>Sat / Tactical Radio or</a:t>
            </a:r>
          </a:p>
          <a:p>
            <a:r>
              <a:rPr lang="en-US" dirty="0"/>
              <a:t>Cellular</a:t>
            </a:r>
          </a:p>
        </p:txBody>
      </p:sp>
      <p:sp>
        <p:nvSpPr>
          <p:cNvPr id="8212" name="Line 263"/>
          <p:cNvSpPr>
            <a:spLocks noChangeShapeType="1"/>
          </p:cNvSpPr>
          <p:nvPr/>
        </p:nvSpPr>
        <p:spPr bwMode="auto">
          <a:xfrm>
            <a:off x="6202390" y="1619250"/>
            <a:ext cx="2352675" cy="180975"/>
          </a:xfrm>
          <a:prstGeom prst="line">
            <a:avLst/>
          </a:prstGeom>
          <a:noFill/>
          <a:ln w="9525">
            <a:solidFill>
              <a:schemeClr val="tx1"/>
            </a:solidFill>
            <a:round/>
            <a:headEnd type="triangle" w="med" len="med"/>
            <a:tailEnd type="triangle" w="med" len="med"/>
          </a:ln>
        </p:spPr>
        <p:txBody>
          <a:bodyPr anchor="ctr">
            <a:spAutoFit/>
          </a:bodyPr>
          <a:lstStyle/>
          <a:p>
            <a:endParaRPr lang="en-US"/>
          </a:p>
        </p:txBody>
      </p:sp>
      <p:grpSp>
        <p:nvGrpSpPr>
          <p:cNvPr id="20" name="Group 213"/>
          <p:cNvGrpSpPr>
            <a:grpSpLocks/>
          </p:cNvGrpSpPr>
          <p:nvPr/>
        </p:nvGrpSpPr>
        <p:grpSpPr bwMode="auto">
          <a:xfrm>
            <a:off x="8645553" y="1528763"/>
            <a:ext cx="904875" cy="501650"/>
            <a:chOff x="7305690" y="2932611"/>
            <a:chExt cx="2116179" cy="1088322"/>
          </a:xfrm>
        </p:grpSpPr>
        <p:pic>
          <p:nvPicPr>
            <p:cNvPr id="8228" name="Picture 4"/>
            <p:cNvPicPr>
              <a:picLocks noChangeAspect="1" noChangeArrowheads="1"/>
            </p:cNvPicPr>
            <p:nvPr/>
          </p:nvPicPr>
          <p:blipFill>
            <a:blip r:embed="rId8" cstate="print"/>
            <a:srcRect/>
            <a:stretch>
              <a:fillRect/>
            </a:stretch>
          </p:blipFill>
          <p:spPr bwMode="auto">
            <a:xfrm rot="-5400000">
              <a:off x="7819619" y="2418682"/>
              <a:ext cx="1088322" cy="2116179"/>
            </a:xfrm>
            <a:prstGeom prst="rect">
              <a:avLst/>
            </a:prstGeom>
            <a:noFill/>
            <a:ln w="9525">
              <a:noFill/>
              <a:miter lim="800000"/>
              <a:headEnd/>
              <a:tailEnd/>
            </a:ln>
          </p:spPr>
        </p:pic>
        <p:pic>
          <p:nvPicPr>
            <p:cNvPr id="8229" name="Picture 7"/>
            <p:cNvPicPr>
              <a:picLocks noChangeAspect="1" noChangeArrowheads="1"/>
            </p:cNvPicPr>
            <p:nvPr/>
          </p:nvPicPr>
          <p:blipFill>
            <a:blip r:embed="rId9" cstate="print"/>
            <a:srcRect/>
            <a:stretch>
              <a:fillRect/>
            </a:stretch>
          </p:blipFill>
          <p:spPr bwMode="auto">
            <a:xfrm>
              <a:off x="7667640" y="3067048"/>
              <a:ext cx="1314437" cy="827979"/>
            </a:xfrm>
            <a:prstGeom prst="rect">
              <a:avLst/>
            </a:prstGeom>
            <a:noFill/>
            <a:ln w="9525">
              <a:noFill/>
              <a:miter lim="800000"/>
              <a:headEnd/>
              <a:tailEnd/>
            </a:ln>
          </p:spPr>
        </p:pic>
      </p:grpSp>
      <p:sp>
        <p:nvSpPr>
          <p:cNvPr id="8214" name="TextBox 220"/>
          <p:cNvSpPr txBox="1">
            <a:spLocks noChangeArrowheads="1"/>
          </p:cNvSpPr>
          <p:nvPr/>
        </p:nvSpPr>
        <p:spPr bwMode="auto">
          <a:xfrm>
            <a:off x="7921653" y="2071688"/>
            <a:ext cx="1997075" cy="276225"/>
          </a:xfrm>
          <a:prstGeom prst="rect">
            <a:avLst/>
          </a:prstGeom>
          <a:noFill/>
          <a:ln w="9525">
            <a:noFill/>
            <a:miter lim="800000"/>
            <a:headEnd/>
            <a:tailEnd/>
          </a:ln>
        </p:spPr>
        <p:txBody>
          <a:bodyPr wrap="none">
            <a:spAutoFit/>
          </a:bodyPr>
          <a:lstStyle/>
          <a:p>
            <a:r>
              <a:rPr lang="en-US" dirty="0"/>
              <a:t>Group Medical Summary</a:t>
            </a:r>
          </a:p>
        </p:txBody>
      </p:sp>
      <p:grpSp>
        <p:nvGrpSpPr>
          <p:cNvPr id="21" name="Group 93"/>
          <p:cNvGrpSpPr>
            <a:grpSpLocks/>
          </p:cNvGrpSpPr>
          <p:nvPr/>
        </p:nvGrpSpPr>
        <p:grpSpPr bwMode="auto">
          <a:xfrm>
            <a:off x="5430848" y="4786313"/>
            <a:ext cx="1512888" cy="1096962"/>
            <a:chOff x="3344863" y="5081588"/>
            <a:chExt cx="1512887" cy="1096963"/>
          </a:xfrm>
        </p:grpSpPr>
        <p:pic>
          <p:nvPicPr>
            <p:cNvPr id="8226" name="Picture 254" descr="humvee"/>
            <p:cNvPicPr>
              <a:picLocks noChangeAspect="1" noChangeArrowheads="1"/>
            </p:cNvPicPr>
            <p:nvPr/>
          </p:nvPicPr>
          <p:blipFill>
            <a:blip r:embed="rId10" cstate="print"/>
            <a:srcRect/>
            <a:stretch>
              <a:fillRect/>
            </a:stretch>
          </p:blipFill>
          <p:spPr bwMode="auto">
            <a:xfrm>
              <a:off x="3638550" y="5081588"/>
              <a:ext cx="1117600" cy="885825"/>
            </a:xfrm>
            <a:prstGeom prst="rect">
              <a:avLst/>
            </a:prstGeom>
            <a:noFill/>
            <a:ln w="9525">
              <a:noFill/>
              <a:miter lim="800000"/>
              <a:headEnd/>
              <a:tailEnd/>
            </a:ln>
          </p:spPr>
        </p:pic>
        <p:sp>
          <p:nvSpPr>
            <p:cNvPr id="8227" name="Text Box 252"/>
            <p:cNvSpPr txBox="1">
              <a:spLocks noChangeArrowheads="1"/>
            </p:cNvSpPr>
            <p:nvPr/>
          </p:nvSpPr>
          <p:spPr bwMode="auto">
            <a:xfrm>
              <a:off x="3344863" y="5903913"/>
              <a:ext cx="1512887" cy="274638"/>
            </a:xfrm>
            <a:prstGeom prst="rect">
              <a:avLst/>
            </a:prstGeom>
            <a:noFill/>
            <a:ln w="9525" algn="ctr">
              <a:noFill/>
              <a:miter lim="800000"/>
              <a:headEnd/>
              <a:tailEnd/>
            </a:ln>
          </p:spPr>
          <p:txBody>
            <a:bodyPr wrap="none">
              <a:spAutoFit/>
            </a:bodyPr>
            <a:lstStyle/>
            <a:p>
              <a:r>
                <a:rPr lang="en-US"/>
                <a:t>Local Commander</a:t>
              </a:r>
            </a:p>
          </p:txBody>
        </p:sp>
      </p:grpSp>
      <p:grpSp>
        <p:nvGrpSpPr>
          <p:cNvPr id="22" name="Group 269"/>
          <p:cNvGrpSpPr>
            <a:grpSpLocks/>
          </p:cNvGrpSpPr>
          <p:nvPr/>
        </p:nvGrpSpPr>
        <p:grpSpPr bwMode="auto">
          <a:xfrm>
            <a:off x="7007822" y="4951237"/>
            <a:ext cx="1160848" cy="1209850"/>
            <a:chOff x="3611" y="3100"/>
            <a:chExt cx="797" cy="934"/>
          </a:xfrm>
        </p:grpSpPr>
        <p:pic>
          <p:nvPicPr>
            <p:cNvPr id="8224" name="Picture 260"/>
            <p:cNvPicPr>
              <a:picLocks noChangeAspect="1" noChangeArrowheads="1"/>
            </p:cNvPicPr>
            <p:nvPr/>
          </p:nvPicPr>
          <p:blipFill>
            <a:blip r:embed="rId11" cstate="print"/>
            <a:srcRect/>
            <a:stretch>
              <a:fillRect/>
            </a:stretch>
          </p:blipFill>
          <p:spPr bwMode="auto">
            <a:xfrm>
              <a:off x="3611" y="3100"/>
              <a:ext cx="797" cy="596"/>
            </a:xfrm>
            <a:prstGeom prst="rect">
              <a:avLst/>
            </a:prstGeom>
            <a:noFill/>
            <a:ln w="9525" algn="ctr">
              <a:noFill/>
              <a:miter lim="800000"/>
              <a:headEnd/>
              <a:tailEnd/>
            </a:ln>
          </p:spPr>
        </p:pic>
        <p:sp>
          <p:nvSpPr>
            <p:cNvPr id="8225" name="Text Box 261"/>
            <p:cNvSpPr txBox="1">
              <a:spLocks noChangeArrowheads="1"/>
            </p:cNvSpPr>
            <p:nvPr/>
          </p:nvSpPr>
          <p:spPr bwMode="auto">
            <a:xfrm>
              <a:off x="3655" y="3743"/>
              <a:ext cx="753" cy="291"/>
            </a:xfrm>
            <a:prstGeom prst="rect">
              <a:avLst/>
            </a:prstGeom>
            <a:noFill/>
            <a:ln w="9525" algn="ctr">
              <a:noFill/>
              <a:miter lim="800000"/>
              <a:headEnd/>
              <a:tailEnd/>
            </a:ln>
          </p:spPr>
          <p:txBody>
            <a:bodyPr wrap="none">
              <a:spAutoFit/>
            </a:bodyPr>
            <a:lstStyle/>
            <a:p>
              <a:r>
                <a:rPr lang="en-US"/>
                <a:t>FOB</a:t>
              </a:r>
            </a:p>
            <a:p>
              <a:r>
                <a:rPr lang="en-US"/>
                <a:t>Field Hospital</a:t>
              </a:r>
            </a:p>
          </p:txBody>
        </p:sp>
      </p:grpSp>
      <p:pic>
        <p:nvPicPr>
          <p:cNvPr id="8217" name="Picture 3"/>
          <p:cNvPicPr>
            <a:picLocks noChangeAspect="1" noChangeArrowheads="1"/>
          </p:cNvPicPr>
          <p:nvPr/>
        </p:nvPicPr>
        <p:blipFill>
          <a:blip r:embed="rId12" cstate="print"/>
          <a:srcRect/>
          <a:stretch>
            <a:fillRect/>
          </a:stretch>
        </p:blipFill>
        <p:spPr bwMode="auto">
          <a:xfrm>
            <a:off x="8391544" y="4967296"/>
            <a:ext cx="983276" cy="781042"/>
          </a:xfrm>
          <a:prstGeom prst="rect">
            <a:avLst/>
          </a:prstGeom>
          <a:noFill/>
          <a:ln w="9525">
            <a:noFill/>
            <a:miter lim="800000"/>
            <a:headEnd/>
            <a:tailEnd/>
          </a:ln>
        </p:spPr>
      </p:pic>
      <p:sp>
        <p:nvSpPr>
          <p:cNvPr id="8218" name="TextBox 101"/>
          <p:cNvSpPr txBox="1">
            <a:spLocks noChangeArrowheads="1"/>
          </p:cNvSpPr>
          <p:nvPr/>
        </p:nvSpPr>
        <p:spPr bwMode="auto">
          <a:xfrm>
            <a:off x="1201397" y="1161650"/>
            <a:ext cx="1845377" cy="276999"/>
          </a:xfrm>
          <a:prstGeom prst="rect">
            <a:avLst/>
          </a:prstGeom>
          <a:noFill/>
          <a:ln w="9525">
            <a:noFill/>
            <a:miter lim="800000"/>
            <a:headEnd/>
            <a:tailEnd/>
          </a:ln>
        </p:spPr>
        <p:txBody>
          <a:bodyPr wrap="none">
            <a:spAutoFit/>
          </a:bodyPr>
          <a:lstStyle/>
          <a:p>
            <a:r>
              <a:rPr lang="en-US" dirty="0" smtClean="0"/>
              <a:t>Command and Control</a:t>
            </a:r>
            <a:endParaRPr lang="en-US" dirty="0"/>
          </a:p>
        </p:txBody>
      </p:sp>
      <p:grpSp>
        <p:nvGrpSpPr>
          <p:cNvPr id="23" name="Group 274"/>
          <p:cNvGrpSpPr>
            <a:grpSpLocks/>
          </p:cNvGrpSpPr>
          <p:nvPr/>
        </p:nvGrpSpPr>
        <p:grpSpPr bwMode="auto">
          <a:xfrm>
            <a:off x="1268423" y="4876804"/>
            <a:ext cx="1123950" cy="1447802"/>
            <a:chOff x="3" y="2531"/>
            <a:chExt cx="708" cy="912"/>
          </a:xfrm>
        </p:grpSpPr>
        <p:sp>
          <p:nvSpPr>
            <p:cNvPr id="8222" name="Text Box 272"/>
            <p:cNvSpPr txBox="1">
              <a:spLocks noChangeArrowheads="1"/>
            </p:cNvSpPr>
            <p:nvPr/>
          </p:nvSpPr>
          <p:spPr bwMode="auto">
            <a:xfrm>
              <a:off x="3" y="3152"/>
              <a:ext cx="708" cy="291"/>
            </a:xfrm>
            <a:prstGeom prst="rect">
              <a:avLst/>
            </a:prstGeom>
            <a:noFill/>
            <a:ln w="9525" algn="ctr">
              <a:noFill/>
              <a:miter lim="800000"/>
              <a:headEnd/>
              <a:tailEnd/>
            </a:ln>
          </p:spPr>
          <p:txBody>
            <a:bodyPr wrap="none">
              <a:spAutoFit/>
            </a:bodyPr>
            <a:lstStyle/>
            <a:p>
              <a:r>
                <a:rPr lang="en-US" dirty="0"/>
                <a:t>Squad</a:t>
              </a:r>
            </a:p>
            <a:p>
              <a:r>
                <a:rPr lang="en-US" dirty="0"/>
                <a:t> Commander</a:t>
              </a:r>
            </a:p>
          </p:txBody>
        </p:sp>
        <p:pic>
          <p:nvPicPr>
            <p:cNvPr id="8223" name="Picture 273" descr="BioHarness soldier"/>
            <p:cNvPicPr>
              <a:picLocks noChangeAspect="1" noChangeArrowheads="1"/>
            </p:cNvPicPr>
            <p:nvPr/>
          </p:nvPicPr>
          <p:blipFill>
            <a:blip r:embed="rId7" cstate="print"/>
            <a:srcRect/>
            <a:stretch>
              <a:fillRect/>
            </a:stretch>
          </p:blipFill>
          <p:spPr bwMode="auto">
            <a:xfrm>
              <a:off x="250" y="2531"/>
              <a:ext cx="292" cy="678"/>
            </a:xfrm>
            <a:prstGeom prst="rect">
              <a:avLst/>
            </a:prstGeom>
            <a:noFill/>
            <a:ln w="9525">
              <a:noFill/>
              <a:miter lim="800000"/>
              <a:headEnd/>
              <a:tailEnd/>
            </a:ln>
          </p:spPr>
        </p:pic>
      </p:grpSp>
      <p:sp>
        <p:nvSpPr>
          <p:cNvPr id="104" name="TextBox 103"/>
          <p:cNvSpPr txBox="1"/>
          <p:nvPr/>
        </p:nvSpPr>
        <p:spPr>
          <a:xfrm>
            <a:off x="8736040" y="5872163"/>
            <a:ext cx="415925" cy="276225"/>
          </a:xfrm>
          <a:prstGeom prst="rect">
            <a:avLst/>
          </a:prstGeom>
          <a:solidFill>
            <a:schemeClr val="bg1"/>
          </a:solidFill>
          <a:ln>
            <a:solidFill>
              <a:schemeClr val="accent6">
                <a:lumMod val="75000"/>
              </a:schemeClr>
            </a:solidFill>
          </a:ln>
        </p:spPr>
        <p:txBody>
          <a:bodyPr wrap="none">
            <a:spAutoFit/>
          </a:bodyPr>
          <a:lstStyle/>
          <a:p>
            <a:pPr>
              <a:defRPr/>
            </a:pPr>
            <a:r>
              <a:rPr lang="en-US" dirty="0"/>
              <a:t>HQ</a:t>
            </a:r>
          </a:p>
        </p:txBody>
      </p:sp>
      <p:sp>
        <p:nvSpPr>
          <p:cNvPr id="105" name="TextBox 104"/>
          <p:cNvSpPr txBox="1"/>
          <p:nvPr/>
        </p:nvSpPr>
        <p:spPr>
          <a:xfrm>
            <a:off x="7016778" y="985838"/>
            <a:ext cx="3003550" cy="461962"/>
          </a:xfrm>
          <a:prstGeom prst="rect">
            <a:avLst/>
          </a:prstGeom>
          <a:noFill/>
          <a:ln>
            <a:noFill/>
          </a:ln>
        </p:spPr>
        <p:txBody>
          <a:bodyPr wrap="none">
            <a:spAutoFit/>
          </a:bodyPr>
          <a:lstStyle/>
          <a:p>
            <a:pPr algn="l">
              <a:defRPr/>
            </a:pPr>
            <a:r>
              <a:rPr lang="en-US" b="0" dirty="0">
                <a:solidFill>
                  <a:schemeClr val="bg1">
                    <a:lumMod val="50000"/>
                  </a:schemeClr>
                </a:solidFill>
              </a:rPr>
              <a:t>C2 = Command and Control</a:t>
            </a:r>
          </a:p>
          <a:p>
            <a:pPr algn="l">
              <a:defRPr/>
            </a:pPr>
            <a:r>
              <a:rPr lang="en-US" b="0" dirty="0">
                <a:solidFill>
                  <a:schemeClr val="bg1">
                    <a:lumMod val="50000"/>
                  </a:schemeClr>
                </a:solidFill>
              </a:rPr>
              <a:t>TCCC = Tactical Combat Casualty Care</a:t>
            </a:r>
          </a:p>
        </p:txBody>
      </p:sp>
      <p:pic>
        <p:nvPicPr>
          <p:cNvPr id="101" name="Picture 5"/>
          <p:cNvPicPr>
            <a:picLocks noChangeAspect="1" noChangeArrowheads="1"/>
          </p:cNvPicPr>
          <p:nvPr/>
        </p:nvPicPr>
        <p:blipFill>
          <a:blip r:embed="rId13" cstate="print"/>
          <a:srcRect/>
          <a:stretch>
            <a:fillRect/>
          </a:stretch>
        </p:blipFill>
        <p:spPr bwMode="auto">
          <a:xfrm>
            <a:off x="2781288" y="4293139"/>
            <a:ext cx="904880" cy="493181"/>
          </a:xfrm>
          <a:prstGeom prst="rect">
            <a:avLst/>
          </a:prstGeom>
          <a:noFill/>
          <a:ln w="9525">
            <a:noFill/>
            <a:miter lim="800000"/>
            <a:headEnd/>
            <a:tailEnd/>
          </a:ln>
        </p:spPr>
      </p:pic>
      <p:pic>
        <p:nvPicPr>
          <p:cNvPr id="103" name="Picture 8"/>
          <p:cNvPicPr>
            <a:picLocks noChangeAspect="1" noChangeArrowheads="1"/>
          </p:cNvPicPr>
          <p:nvPr/>
        </p:nvPicPr>
        <p:blipFill>
          <a:blip r:embed="rId14" cstate="print"/>
          <a:srcRect/>
          <a:stretch>
            <a:fillRect/>
          </a:stretch>
        </p:blipFill>
        <p:spPr bwMode="auto">
          <a:xfrm>
            <a:off x="272626" y="4332502"/>
            <a:ext cx="832645" cy="453811"/>
          </a:xfrm>
          <a:prstGeom prst="rect">
            <a:avLst/>
          </a:prstGeom>
          <a:noFill/>
          <a:ln w="9525">
            <a:noFill/>
            <a:miter lim="800000"/>
            <a:headEnd/>
            <a:tailEnd/>
          </a:ln>
        </p:spPr>
      </p:pic>
      <p:pic>
        <p:nvPicPr>
          <p:cNvPr id="109" name="Picture 3"/>
          <p:cNvPicPr>
            <a:picLocks noChangeAspect="1" noChangeArrowheads="1"/>
          </p:cNvPicPr>
          <p:nvPr/>
        </p:nvPicPr>
        <p:blipFill>
          <a:blip r:embed="rId15" cstate="print"/>
          <a:srcRect/>
          <a:stretch>
            <a:fillRect/>
          </a:stretch>
        </p:blipFill>
        <p:spPr bwMode="auto">
          <a:xfrm>
            <a:off x="1539883" y="4293139"/>
            <a:ext cx="904880" cy="493181"/>
          </a:xfrm>
          <a:prstGeom prst="rect">
            <a:avLst/>
          </a:prstGeom>
          <a:noFill/>
          <a:ln w="9525">
            <a:noFill/>
            <a:miter lim="800000"/>
            <a:headEnd/>
            <a:tailEnd/>
          </a:ln>
        </p:spPr>
      </p:pic>
      <p:pic>
        <p:nvPicPr>
          <p:cNvPr id="110" name="Picture 3"/>
          <p:cNvPicPr>
            <a:picLocks noChangeAspect="1" noChangeArrowheads="1"/>
          </p:cNvPicPr>
          <p:nvPr/>
        </p:nvPicPr>
        <p:blipFill>
          <a:blip r:embed="rId15" cstate="print"/>
          <a:srcRect/>
          <a:stretch>
            <a:fillRect/>
          </a:stretch>
        </p:blipFill>
        <p:spPr bwMode="auto">
          <a:xfrm>
            <a:off x="1740676" y="1514466"/>
            <a:ext cx="904880" cy="493181"/>
          </a:xfrm>
          <a:prstGeom prst="rect">
            <a:avLst/>
          </a:prstGeom>
          <a:noFill/>
          <a:ln w="9525">
            <a:noFill/>
            <a:miter lim="800000"/>
            <a:headEnd/>
            <a:tailEnd/>
          </a:ln>
        </p:spPr>
      </p:pic>
      <p:pic>
        <p:nvPicPr>
          <p:cNvPr id="112" name="Picture 2" descr="http://upload.wikimedia.org/wikipedia/commons/thumb/b/b0/MQ-9_Reaper_in_flight_%282007%29.jpg/220px-MQ-9_Reaper_in_flight_%282007%29.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275" y="1089012"/>
            <a:ext cx="1047750" cy="747713"/>
          </a:xfrm>
          <a:prstGeom prst="rect">
            <a:avLst/>
          </a:prstGeom>
          <a:noFill/>
          <a:extLst>
            <a:ext uri="{909E8E84-426E-40DD-AFC4-6F175D3DCCD1}">
              <a14:hiddenFill xmlns:a14="http://schemas.microsoft.com/office/drawing/2010/main">
                <a:solidFill>
                  <a:srgbClr val="FFFFFF"/>
                </a:solidFill>
              </a14:hiddenFill>
            </a:ext>
          </a:extLst>
        </p:spPr>
      </p:pic>
      <p:sp>
        <p:nvSpPr>
          <p:cNvPr id="111" name="Line 263"/>
          <p:cNvSpPr>
            <a:spLocks noChangeShapeType="1"/>
          </p:cNvSpPr>
          <p:nvPr/>
        </p:nvSpPr>
        <p:spPr bwMode="auto">
          <a:xfrm flipV="1">
            <a:off x="2645556" y="1619241"/>
            <a:ext cx="1945492" cy="90496"/>
          </a:xfrm>
          <a:prstGeom prst="line">
            <a:avLst/>
          </a:prstGeom>
          <a:noFill/>
          <a:ln w="9525">
            <a:solidFill>
              <a:schemeClr val="tx1"/>
            </a:solidFill>
            <a:round/>
            <a:headEnd type="triangle" w="med" len="med"/>
            <a:tailEnd type="triangle" w="med" len="med"/>
          </a:ln>
        </p:spPr>
        <p:txBody>
          <a:bodyPr wrap="square" anchor="ctr">
            <a:spAutoFit/>
          </a:bodyPr>
          <a:lstStyle/>
          <a:p>
            <a:endParaRPr lang="en-US"/>
          </a:p>
        </p:txBody>
      </p:sp>
    </p:spTree>
    <p:extLst>
      <p:ext uri="{BB962C8B-B14F-4D97-AF65-F5344CB8AC3E}">
        <p14:creationId xmlns:p14="http://schemas.microsoft.com/office/powerpoint/2010/main" val="516129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 should support concept of operation </a:t>
            </a:r>
            <a:endParaRPr lang="en-US" dirty="0"/>
          </a:p>
        </p:txBody>
      </p:sp>
      <p:grpSp>
        <p:nvGrpSpPr>
          <p:cNvPr id="3" name="Group 2"/>
          <p:cNvGrpSpPr>
            <a:grpSpLocks/>
          </p:cNvGrpSpPr>
          <p:nvPr/>
        </p:nvGrpSpPr>
        <p:grpSpPr bwMode="auto">
          <a:xfrm>
            <a:off x="1728762" y="1868477"/>
            <a:ext cx="1693863" cy="2155825"/>
            <a:chOff x="5505" y="2385"/>
            <a:chExt cx="5265" cy="4950"/>
          </a:xfrm>
        </p:grpSpPr>
        <p:sp>
          <p:nvSpPr>
            <p:cNvPr id="61443" name="Freeform 3"/>
            <p:cNvSpPr>
              <a:spLocks/>
            </p:cNvSpPr>
            <p:nvPr/>
          </p:nvSpPr>
          <p:spPr bwMode="auto">
            <a:xfrm>
              <a:off x="8304" y="4767"/>
              <a:ext cx="795" cy="888"/>
            </a:xfrm>
            <a:custGeom>
              <a:avLst/>
              <a:gdLst/>
              <a:ahLst/>
              <a:cxnLst>
                <a:cxn ang="0">
                  <a:pos x="36" y="618"/>
                </a:cxn>
                <a:cxn ang="0">
                  <a:pos x="269" y="873"/>
                </a:cxn>
                <a:cxn ang="0">
                  <a:pos x="741" y="708"/>
                </a:cxn>
                <a:cxn ang="0">
                  <a:pos x="591" y="213"/>
                </a:cxn>
                <a:cxn ang="0">
                  <a:pos x="366" y="3"/>
                </a:cxn>
                <a:cxn ang="0">
                  <a:pos x="269" y="233"/>
                </a:cxn>
                <a:cxn ang="0">
                  <a:pos x="51" y="453"/>
                </a:cxn>
                <a:cxn ang="0">
                  <a:pos x="36" y="618"/>
                </a:cxn>
              </a:cxnLst>
              <a:rect l="0" t="0" r="r" b="b"/>
              <a:pathLst>
                <a:path w="795" h="888">
                  <a:moveTo>
                    <a:pt x="36" y="618"/>
                  </a:moveTo>
                  <a:cubicBezTo>
                    <a:pt x="72" y="688"/>
                    <a:pt x="152" y="858"/>
                    <a:pt x="269" y="873"/>
                  </a:cubicBezTo>
                  <a:cubicBezTo>
                    <a:pt x="386" y="888"/>
                    <a:pt x="687" y="818"/>
                    <a:pt x="741" y="708"/>
                  </a:cubicBezTo>
                  <a:cubicBezTo>
                    <a:pt x="795" y="598"/>
                    <a:pt x="653" y="330"/>
                    <a:pt x="591" y="213"/>
                  </a:cubicBezTo>
                  <a:cubicBezTo>
                    <a:pt x="529" y="96"/>
                    <a:pt x="420" y="0"/>
                    <a:pt x="366" y="3"/>
                  </a:cubicBezTo>
                  <a:cubicBezTo>
                    <a:pt x="312" y="6"/>
                    <a:pt x="322" y="158"/>
                    <a:pt x="269" y="233"/>
                  </a:cubicBezTo>
                  <a:cubicBezTo>
                    <a:pt x="216" y="308"/>
                    <a:pt x="82" y="386"/>
                    <a:pt x="51" y="453"/>
                  </a:cubicBezTo>
                  <a:cubicBezTo>
                    <a:pt x="20" y="520"/>
                    <a:pt x="0" y="548"/>
                    <a:pt x="36" y="618"/>
                  </a:cubicBezTo>
                  <a:close/>
                </a:path>
              </a:pathLst>
            </a:custGeom>
            <a:solidFill>
              <a:srgbClr val="FFFFFF"/>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1444" name="AutoShape 4"/>
            <p:cNvCxnSpPr>
              <a:cxnSpLocks noChangeShapeType="1"/>
            </p:cNvCxnSpPr>
            <p:nvPr/>
          </p:nvCxnSpPr>
          <p:spPr bwMode="auto">
            <a:xfrm rot="16200000">
              <a:off x="8547" y="5246"/>
              <a:ext cx="180" cy="127"/>
            </a:xfrm>
            <a:prstGeom prst="curvedConnector3">
              <a:avLst>
                <a:gd name="adj1" fmla="val 50000"/>
              </a:avLst>
            </a:prstGeom>
            <a:noFill/>
            <a:ln w="9525">
              <a:solidFill>
                <a:srgbClr val="C2D69B"/>
              </a:solidFill>
              <a:round/>
              <a:headEnd/>
              <a:tailEnd/>
            </a:ln>
          </p:spPr>
        </p:cxnSp>
        <p:sp>
          <p:nvSpPr>
            <p:cNvPr id="61445" name="Freeform 5"/>
            <p:cNvSpPr>
              <a:spLocks/>
            </p:cNvSpPr>
            <p:nvPr/>
          </p:nvSpPr>
          <p:spPr bwMode="auto">
            <a:xfrm>
              <a:off x="7269" y="2577"/>
              <a:ext cx="2620" cy="3775"/>
            </a:xfrm>
            <a:custGeom>
              <a:avLst/>
              <a:gdLst/>
              <a:ahLst/>
              <a:cxnLst>
                <a:cxn ang="0">
                  <a:pos x="1304" y="3528"/>
                </a:cxn>
                <a:cxn ang="0">
                  <a:pos x="2466" y="3153"/>
                </a:cxn>
                <a:cxn ang="0">
                  <a:pos x="2226" y="1883"/>
                </a:cxn>
                <a:cxn ang="0">
                  <a:pos x="1830" y="273"/>
                </a:cxn>
                <a:cxn ang="0">
                  <a:pos x="726" y="243"/>
                </a:cxn>
                <a:cxn ang="0">
                  <a:pos x="104" y="838"/>
                </a:cxn>
                <a:cxn ang="0">
                  <a:pos x="104" y="2033"/>
                </a:cxn>
                <a:cxn ang="0">
                  <a:pos x="681" y="3513"/>
                </a:cxn>
                <a:cxn ang="0">
                  <a:pos x="1304" y="3528"/>
                </a:cxn>
              </a:cxnLst>
              <a:rect l="0" t="0" r="r" b="b"/>
              <a:pathLst>
                <a:path w="2620" h="3775">
                  <a:moveTo>
                    <a:pt x="1304" y="3528"/>
                  </a:moveTo>
                  <a:cubicBezTo>
                    <a:pt x="1601" y="3468"/>
                    <a:pt x="2312" y="3427"/>
                    <a:pt x="2466" y="3153"/>
                  </a:cubicBezTo>
                  <a:cubicBezTo>
                    <a:pt x="2620" y="2879"/>
                    <a:pt x="2332" y="2363"/>
                    <a:pt x="2226" y="1883"/>
                  </a:cubicBezTo>
                  <a:cubicBezTo>
                    <a:pt x="2120" y="1403"/>
                    <a:pt x="2080" y="546"/>
                    <a:pt x="1830" y="273"/>
                  </a:cubicBezTo>
                  <a:cubicBezTo>
                    <a:pt x="1580" y="0"/>
                    <a:pt x="1014" y="149"/>
                    <a:pt x="726" y="243"/>
                  </a:cubicBezTo>
                  <a:cubicBezTo>
                    <a:pt x="438" y="337"/>
                    <a:pt x="208" y="540"/>
                    <a:pt x="104" y="838"/>
                  </a:cubicBezTo>
                  <a:cubicBezTo>
                    <a:pt x="0" y="1136"/>
                    <a:pt x="8" y="1587"/>
                    <a:pt x="104" y="2033"/>
                  </a:cubicBezTo>
                  <a:cubicBezTo>
                    <a:pt x="200" y="2479"/>
                    <a:pt x="481" y="3251"/>
                    <a:pt x="681" y="3513"/>
                  </a:cubicBezTo>
                  <a:cubicBezTo>
                    <a:pt x="881" y="3775"/>
                    <a:pt x="1007" y="3588"/>
                    <a:pt x="1304" y="3528"/>
                  </a:cubicBezTo>
                  <a:close/>
                </a:path>
              </a:pathLst>
            </a:custGeom>
            <a:noFill/>
            <a:ln w="9525">
              <a:solidFill>
                <a:srgbClr val="C2D69B"/>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46" name="Freeform 6"/>
            <p:cNvSpPr>
              <a:spLocks/>
            </p:cNvSpPr>
            <p:nvPr/>
          </p:nvSpPr>
          <p:spPr bwMode="auto">
            <a:xfrm>
              <a:off x="7763" y="4205"/>
              <a:ext cx="1581" cy="1627"/>
            </a:xfrm>
            <a:custGeom>
              <a:avLst/>
              <a:gdLst/>
              <a:ahLst/>
              <a:cxnLst>
                <a:cxn ang="0">
                  <a:pos x="1020" y="1600"/>
                </a:cxn>
                <a:cxn ang="0">
                  <a:pos x="1492" y="1435"/>
                </a:cxn>
                <a:cxn ang="0">
                  <a:pos x="1552" y="975"/>
                </a:cxn>
                <a:cxn ang="0">
                  <a:pos x="1336" y="345"/>
                </a:cxn>
                <a:cxn ang="0">
                  <a:pos x="1020" y="75"/>
                </a:cxn>
                <a:cxn ang="0">
                  <a:pos x="202" y="75"/>
                </a:cxn>
                <a:cxn ang="0">
                  <a:pos x="15" y="525"/>
                </a:cxn>
                <a:cxn ang="0">
                  <a:pos x="112" y="1105"/>
                </a:cxn>
                <a:cxn ang="0">
                  <a:pos x="217" y="1435"/>
                </a:cxn>
                <a:cxn ang="0">
                  <a:pos x="541" y="1600"/>
                </a:cxn>
                <a:cxn ang="0">
                  <a:pos x="1020" y="1600"/>
                </a:cxn>
              </a:cxnLst>
              <a:rect l="0" t="0" r="r" b="b"/>
              <a:pathLst>
                <a:path w="1581" h="1627">
                  <a:moveTo>
                    <a:pt x="1020" y="1600"/>
                  </a:moveTo>
                  <a:cubicBezTo>
                    <a:pt x="1178" y="1573"/>
                    <a:pt x="1403" y="1539"/>
                    <a:pt x="1492" y="1435"/>
                  </a:cubicBezTo>
                  <a:cubicBezTo>
                    <a:pt x="1581" y="1331"/>
                    <a:pt x="1578" y="1157"/>
                    <a:pt x="1552" y="975"/>
                  </a:cubicBezTo>
                  <a:cubicBezTo>
                    <a:pt x="1526" y="793"/>
                    <a:pt x="1425" y="495"/>
                    <a:pt x="1336" y="345"/>
                  </a:cubicBezTo>
                  <a:cubicBezTo>
                    <a:pt x="1247" y="195"/>
                    <a:pt x="1209" y="120"/>
                    <a:pt x="1020" y="75"/>
                  </a:cubicBezTo>
                  <a:cubicBezTo>
                    <a:pt x="831" y="30"/>
                    <a:pt x="369" y="0"/>
                    <a:pt x="202" y="75"/>
                  </a:cubicBezTo>
                  <a:cubicBezTo>
                    <a:pt x="35" y="150"/>
                    <a:pt x="30" y="353"/>
                    <a:pt x="15" y="525"/>
                  </a:cubicBezTo>
                  <a:cubicBezTo>
                    <a:pt x="0" y="697"/>
                    <a:pt x="78" y="953"/>
                    <a:pt x="112" y="1105"/>
                  </a:cubicBezTo>
                  <a:cubicBezTo>
                    <a:pt x="146" y="1257"/>
                    <a:pt x="146" y="1353"/>
                    <a:pt x="217" y="1435"/>
                  </a:cubicBezTo>
                  <a:cubicBezTo>
                    <a:pt x="288" y="1517"/>
                    <a:pt x="402" y="1573"/>
                    <a:pt x="541" y="1600"/>
                  </a:cubicBezTo>
                  <a:cubicBezTo>
                    <a:pt x="680" y="1627"/>
                    <a:pt x="862" y="1627"/>
                    <a:pt x="1020" y="1600"/>
                  </a:cubicBezTo>
                  <a:close/>
                </a:path>
              </a:pathLst>
            </a:custGeom>
            <a:noFill/>
            <a:ln w="9525">
              <a:solidFill>
                <a:srgbClr val="C2D69B"/>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47" name="Freeform 7"/>
            <p:cNvSpPr>
              <a:spLocks/>
            </p:cNvSpPr>
            <p:nvPr/>
          </p:nvSpPr>
          <p:spPr bwMode="auto">
            <a:xfrm>
              <a:off x="5505" y="2385"/>
              <a:ext cx="5265" cy="4950"/>
            </a:xfrm>
            <a:custGeom>
              <a:avLst/>
              <a:gdLst/>
              <a:ahLst/>
              <a:cxnLst>
                <a:cxn ang="0">
                  <a:pos x="1304" y="3528"/>
                </a:cxn>
                <a:cxn ang="0">
                  <a:pos x="2466" y="3153"/>
                </a:cxn>
                <a:cxn ang="0">
                  <a:pos x="2226" y="1883"/>
                </a:cxn>
                <a:cxn ang="0">
                  <a:pos x="1830" y="273"/>
                </a:cxn>
                <a:cxn ang="0">
                  <a:pos x="726" y="243"/>
                </a:cxn>
                <a:cxn ang="0">
                  <a:pos x="104" y="838"/>
                </a:cxn>
                <a:cxn ang="0">
                  <a:pos x="104" y="2033"/>
                </a:cxn>
                <a:cxn ang="0">
                  <a:pos x="681" y="3513"/>
                </a:cxn>
                <a:cxn ang="0">
                  <a:pos x="1304" y="3528"/>
                </a:cxn>
              </a:cxnLst>
              <a:rect l="0" t="0" r="r" b="b"/>
              <a:pathLst>
                <a:path w="2620" h="3775">
                  <a:moveTo>
                    <a:pt x="1304" y="3528"/>
                  </a:moveTo>
                  <a:cubicBezTo>
                    <a:pt x="1601" y="3468"/>
                    <a:pt x="2312" y="3427"/>
                    <a:pt x="2466" y="3153"/>
                  </a:cubicBezTo>
                  <a:cubicBezTo>
                    <a:pt x="2620" y="2879"/>
                    <a:pt x="2332" y="2363"/>
                    <a:pt x="2226" y="1883"/>
                  </a:cubicBezTo>
                  <a:cubicBezTo>
                    <a:pt x="2120" y="1403"/>
                    <a:pt x="2080" y="546"/>
                    <a:pt x="1830" y="273"/>
                  </a:cubicBezTo>
                  <a:cubicBezTo>
                    <a:pt x="1580" y="0"/>
                    <a:pt x="1014" y="149"/>
                    <a:pt x="726" y="243"/>
                  </a:cubicBezTo>
                  <a:cubicBezTo>
                    <a:pt x="438" y="337"/>
                    <a:pt x="208" y="540"/>
                    <a:pt x="104" y="838"/>
                  </a:cubicBezTo>
                  <a:cubicBezTo>
                    <a:pt x="0" y="1136"/>
                    <a:pt x="8" y="1587"/>
                    <a:pt x="104" y="2033"/>
                  </a:cubicBezTo>
                  <a:cubicBezTo>
                    <a:pt x="200" y="2479"/>
                    <a:pt x="481" y="3251"/>
                    <a:pt x="681" y="3513"/>
                  </a:cubicBezTo>
                  <a:cubicBezTo>
                    <a:pt x="881" y="3775"/>
                    <a:pt x="1007" y="3588"/>
                    <a:pt x="1304" y="3528"/>
                  </a:cubicBezTo>
                  <a:close/>
                </a:path>
              </a:pathLst>
            </a:custGeom>
            <a:noFill/>
            <a:ln w="9525">
              <a:solidFill>
                <a:srgbClr val="C2D69B"/>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8"/>
          <p:cNvGrpSpPr>
            <a:grpSpLocks/>
          </p:cNvGrpSpPr>
          <p:nvPr/>
        </p:nvGrpSpPr>
        <p:grpSpPr bwMode="auto">
          <a:xfrm>
            <a:off x="1309662" y="1812915"/>
            <a:ext cx="382588" cy="628650"/>
            <a:chOff x="3075" y="2970"/>
            <a:chExt cx="1185" cy="1440"/>
          </a:xfrm>
        </p:grpSpPr>
        <p:sp>
          <p:nvSpPr>
            <p:cNvPr id="61449" name="Rectangle 9"/>
            <p:cNvSpPr>
              <a:spLocks noChangeArrowheads="1"/>
            </p:cNvSpPr>
            <p:nvPr/>
          </p:nvSpPr>
          <p:spPr bwMode="auto">
            <a:xfrm>
              <a:off x="3510" y="2970"/>
              <a:ext cx="750" cy="1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50" name="AutoShape 10"/>
            <p:cNvSpPr>
              <a:spLocks noChangeArrowheads="1"/>
            </p:cNvSpPr>
            <p:nvPr/>
          </p:nvSpPr>
          <p:spPr bwMode="auto">
            <a:xfrm>
              <a:off x="3510" y="4005"/>
              <a:ext cx="750" cy="240"/>
            </a:xfrm>
            <a:prstGeom prst="triangle">
              <a:avLst>
                <a:gd name="adj" fmla="val 50000"/>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51" name="AutoShape 11"/>
            <p:cNvSpPr>
              <a:spLocks noChangeArrowheads="1"/>
            </p:cNvSpPr>
            <p:nvPr/>
          </p:nvSpPr>
          <p:spPr bwMode="auto">
            <a:xfrm rot="10800000">
              <a:off x="3510" y="2970"/>
              <a:ext cx="750" cy="24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61452" name="AutoShape 12"/>
            <p:cNvCxnSpPr>
              <a:cxnSpLocks noChangeShapeType="1"/>
            </p:cNvCxnSpPr>
            <p:nvPr/>
          </p:nvCxnSpPr>
          <p:spPr bwMode="auto">
            <a:xfrm>
              <a:off x="3900" y="3210"/>
              <a:ext cx="0" cy="795"/>
            </a:xfrm>
            <a:prstGeom prst="straightConnector1">
              <a:avLst/>
            </a:prstGeom>
            <a:noFill/>
            <a:ln w="9525">
              <a:solidFill>
                <a:srgbClr val="000000"/>
              </a:solidFill>
              <a:round/>
              <a:headEnd/>
              <a:tailEnd/>
            </a:ln>
          </p:spPr>
        </p:cxnSp>
        <p:sp>
          <p:nvSpPr>
            <p:cNvPr id="61453" name="AutoShape 13"/>
            <p:cNvSpPr>
              <a:spLocks noChangeArrowheads="1"/>
            </p:cNvSpPr>
            <p:nvPr/>
          </p:nvSpPr>
          <p:spPr bwMode="auto">
            <a:xfrm rot="16200000">
              <a:off x="3067" y="3413"/>
              <a:ext cx="1275" cy="390"/>
            </a:xfrm>
            <a:custGeom>
              <a:avLst/>
              <a:gdLst>
                <a:gd name="G0" fmla="+- 3862 0 0"/>
                <a:gd name="G1" fmla="+- 21600 0 3862"/>
                <a:gd name="G2" fmla="*/ 3862 1 2"/>
                <a:gd name="G3" fmla="+- 21600 0 G2"/>
                <a:gd name="G4" fmla="+/ 3862 21600 2"/>
                <a:gd name="G5" fmla="+/ G1 0 2"/>
                <a:gd name="G6" fmla="*/ 21600 21600 3862"/>
                <a:gd name="G7" fmla="*/ G6 1 2"/>
                <a:gd name="G8" fmla="+- 21600 0 G7"/>
                <a:gd name="G9" fmla="*/ 21600 1 2"/>
                <a:gd name="G10" fmla="+- 3862 0 G9"/>
                <a:gd name="G11" fmla="?: G10 G8 0"/>
                <a:gd name="G12" fmla="?: G10 G7 21600"/>
                <a:gd name="T0" fmla="*/ 19669 w 21600"/>
                <a:gd name="T1" fmla="*/ 10800 h 21600"/>
                <a:gd name="T2" fmla="*/ 10800 w 21600"/>
                <a:gd name="T3" fmla="*/ 21600 h 21600"/>
                <a:gd name="T4" fmla="*/ 1931 w 21600"/>
                <a:gd name="T5" fmla="*/ 10800 h 21600"/>
                <a:gd name="T6" fmla="*/ 10800 w 21600"/>
                <a:gd name="T7" fmla="*/ 0 h 21600"/>
                <a:gd name="T8" fmla="*/ 3731 w 21600"/>
                <a:gd name="T9" fmla="*/ 3731 h 21600"/>
                <a:gd name="T10" fmla="*/ 17869 w 21600"/>
                <a:gd name="T11" fmla="*/ 17869 h 21600"/>
              </a:gdLst>
              <a:ahLst/>
              <a:cxnLst>
                <a:cxn ang="0">
                  <a:pos x="T0" y="T1"/>
                </a:cxn>
                <a:cxn ang="0">
                  <a:pos x="T2" y="T3"/>
                </a:cxn>
                <a:cxn ang="0">
                  <a:pos x="T4" y="T5"/>
                </a:cxn>
                <a:cxn ang="0">
                  <a:pos x="T6" y="T7"/>
                </a:cxn>
              </a:cxnLst>
              <a:rect l="T8" t="T9" r="T10" b="T11"/>
              <a:pathLst>
                <a:path w="21600" h="21600">
                  <a:moveTo>
                    <a:pt x="0" y="0"/>
                  </a:moveTo>
                  <a:lnTo>
                    <a:pt x="3862" y="21600"/>
                  </a:lnTo>
                  <a:lnTo>
                    <a:pt x="17738" y="21600"/>
                  </a:lnTo>
                  <a:lnTo>
                    <a:pt x="21600" y="0"/>
                  </a:lnTo>
                  <a:close/>
                </a:path>
              </a:pathLst>
            </a:cu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54" name="Freeform 14"/>
            <p:cNvSpPr>
              <a:spLocks/>
            </p:cNvSpPr>
            <p:nvPr/>
          </p:nvSpPr>
          <p:spPr bwMode="auto">
            <a:xfrm>
              <a:off x="3075" y="2970"/>
              <a:ext cx="1185" cy="1440"/>
            </a:xfrm>
            <a:custGeom>
              <a:avLst/>
              <a:gdLst/>
              <a:ahLst/>
              <a:cxnLst>
                <a:cxn ang="0">
                  <a:pos x="435" y="0"/>
                </a:cxn>
                <a:cxn ang="0">
                  <a:pos x="0" y="405"/>
                </a:cxn>
                <a:cxn ang="0">
                  <a:pos x="0" y="1440"/>
                </a:cxn>
                <a:cxn ang="0">
                  <a:pos x="660" y="1440"/>
                </a:cxn>
                <a:cxn ang="0">
                  <a:pos x="1185" y="1275"/>
                </a:cxn>
                <a:cxn ang="0">
                  <a:pos x="435" y="1275"/>
                </a:cxn>
                <a:cxn ang="0">
                  <a:pos x="435" y="0"/>
                </a:cxn>
              </a:cxnLst>
              <a:rect l="0" t="0" r="r" b="b"/>
              <a:pathLst>
                <a:path w="1185" h="1440">
                  <a:moveTo>
                    <a:pt x="435" y="0"/>
                  </a:moveTo>
                  <a:lnTo>
                    <a:pt x="0" y="405"/>
                  </a:lnTo>
                  <a:lnTo>
                    <a:pt x="0" y="1440"/>
                  </a:lnTo>
                  <a:lnTo>
                    <a:pt x="660" y="1440"/>
                  </a:lnTo>
                  <a:lnTo>
                    <a:pt x="1185" y="1275"/>
                  </a:lnTo>
                  <a:lnTo>
                    <a:pt x="435" y="1275"/>
                  </a:lnTo>
                  <a:lnTo>
                    <a:pt x="43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5"/>
          <p:cNvGrpSpPr>
            <a:grpSpLocks/>
          </p:cNvGrpSpPr>
          <p:nvPr/>
        </p:nvGrpSpPr>
        <p:grpSpPr bwMode="auto">
          <a:xfrm>
            <a:off x="914375" y="2584440"/>
            <a:ext cx="279400" cy="287337"/>
            <a:chOff x="1845" y="4740"/>
            <a:chExt cx="870" cy="660"/>
          </a:xfrm>
        </p:grpSpPr>
        <p:sp>
          <p:nvSpPr>
            <p:cNvPr id="61456" name="Freeform 16"/>
            <p:cNvSpPr>
              <a:spLocks/>
            </p:cNvSpPr>
            <p:nvPr/>
          </p:nvSpPr>
          <p:spPr bwMode="auto">
            <a:xfrm>
              <a:off x="2250" y="4740"/>
              <a:ext cx="465" cy="330"/>
            </a:xfrm>
            <a:custGeom>
              <a:avLst/>
              <a:gdLst/>
              <a:ahLst/>
              <a:cxnLst>
                <a:cxn ang="0">
                  <a:pos x="165" y="330"/>
                </a:cxn>
                <a:cxn ang="0">
                  <a:pos x="60" y="570"/>
                </a:cxn>
                <a:cxn ang="0">
                  <a:pos x="345" y="570"/>
                </a:cxn>
                <a:cxn ang="0">
                  <a:pos x="450" y="765"/>
                </a:cxn>
                <a:cxn ang="0">
                  <a:pos x="840" y="570"/>
                </a:cxn>
                <a:cxn ang="0">
                  <a:pos x="900" y="435"/>
                </a:cxn>
                <a:cxn ang="0">
                  <a:pos x="1020" y="330"/>
                </a:cxn>
                <a:cxn ang="0">
                  <a:pos x="945" y="135"/>
                </a:cxn>
                <a:cxn ang="0">
                  <a:pos x="750" y="180"/>
                </a:cxn>
                <a:cxn ang="0">
                  <a:pos x="690" y="0"/>
                </a:cxn>
                <a:cxn ang="0">
                  <a:pos x="555" y="75"/>
                </a:cxn>
                <a:cxn ang="0">
                  <a:pos x="405" y="0"/>
                </a:cxn>
                <a:cxn ang="0">
                  <a:pos x="375" y="135"/>
                </a:cxn>
                <a:cxn ang="0">
                  <a:pos x="0" y="180"/>
                </a:cxn>
                <a:cxn ang="0">
                  <a:pos x="165" y="330"/>
                </a:cxn>
              </a:cxnLst>
              <a:rect l="0" t="0" r="r" b="b"/>
              <a:pathLst>
                <a:path w="1020" h="765">
                  <a:moveTo>
                    <a:pt x="165" y="330"/>
                  </a:moveTo>
                  <a:lnTo>
                    <a:pt x="60" y="570"/>
                  </a:lnTo>
                  <a:lnTo>
                    <a:pt x="345" y="570"/>
                  </a:lnTo>
                  <a:lnTo>
                    <a:pt x="450" y="765"/>
                  </a:lnTo>
                  <a:lnTo>
                    <a:pt x="840" y="570"/>
                  </a:lnTo>
                  <a:lnTo>
                    <a:pt x="900" y="435"/>
                  </a:lnTo>
                  <a:lnTo>
                    <a:pt x="1020" y="330"/>
                  </a:lnTo>
                  <a:lnTo>
                    <a:pt x="945" y="135"/>
                  </a:lnTo>
                  <a:lnTo>
                    <a:pt x="750" y="180"/>
                  </a:lnTo>
                  <a:lnTo>
                    <a:pt x="690" y="0"/>
                  </a:lnTo>
                  <a:lnTo>
                    <a:pt x="555" y="75"/>
                  </a:lnTo>
                  <a:lnTo>
                    <a:pt x="405" y="0"/>
                  </a:lnTo>
                  <a:lnTo>
                    <a:pt x="375" y="135"/>
                  </a:lnTo>
                  <a:lnTo>
                    <a:pt x="0" y="180"/>
                  </a:lnTo>
                  <a:lnTo>
                    <a:pt x="165" y="33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57" name="Freeform 17"/>
            <p:cNvSpPr>
              <a:spLocks/>
            </p:cNvSpPr>
            <p:nvPr/>
          </p:nvSpPr>
          <p:spPr bwMode="auto">
            <a:xfrm>
              <a:off x="1845" y="4980"/>
              <a:ext cx="405" cy="420"/>
            </a:xfrm>
            <a:custGeom>
              <a:avLst/>
              <a:gdLst/>
              <a:ahLst/>
              <a:cxnLst>
                <a:cxn ang="0">
                  <a:pos x="405" y="0"/>
                </a:cxn>
                <a:cxn ang="0">
                  <a:pos x="270" y="90"/>
                </a:cxn>
                <a:cxn ang="0">
                  <a:pos x="165" y="0"/>
                </a:cxn>
                <a:cxn ang="0">
                  <a:pos x="30" y="0"/>
                </a:cxn>
                <a:cxn ang="0">
                  <a:pos x="0" y="165"/>
                </a:cxn>
                <a:cxn ang="0">
                  <a:pos x="0" y="285"/>
                </a:cxn>
                <a:cxn ang="0">
                  <a:pos x="135" y="315"/>
                </a:cxn>
                <a:cxn ang="0">
                  <a:pos x="330" y="420"/>
                </a:cxn>
                <a:cxn ang="0">
                  <a:pos x="330" y="315"/>
                </a:cxn>
                <a:cxn ang="0">
                  <a:pos x="330" y="225"/>
                </a:cxn>
                <a:cxn ang="0">
                  <a:pos x="300" y="90"/>
                </a:cxn>
                <a:cxn ang="0">
                  <a:pos x="405" y="0"/>
                </a:cxn>
              </a:cxnLst>
              <a:rect l="0" t="0" r="r" b="b"/>
              <a:pathLst>
                <a:path w="405" h="420">
                  <a:moveTo>
                    <a:pt x="405" y="0"/>
                  </a:moveTo>
                  <a:lnTo>
                    <a:pt x="270" y="90"/>
                  </a:lnTo>
                  <a:lnTo>
                    <a:pt x="165" y="0"/>
                  </a:lnTo>
                  <a:lnTo>
                    <a:pt x="30" y="0"/>
                  </a:lnTo>
                  <a:lnTo>
                    <a:pt x="0" y="165"/>
                  </a:lnTo>
                  <a:lnTo>
                    <a:pt x="0" y="285"/>
                  </a:lnTo>
                  <a:lnTo>
                    <a:pt x="135" y="315"/>
                  </a:lnTo>
                  <a:lnTo>
                    <a:pt x="330" y="420"/>
                  </a:lnTo>
                  <a:lnTo>
                    <a:pt x="330" y="315"/>
                  </a:lnTo>
                  <a:lnTo>
                    <a:pt x="330" y="225"/>
                  </a:lnTo>
                  <a:lnTo>
                    <a:pt x="300" y="90"/>
                  </a:lnTo>
                  <a:lnTo>
                    <a:pt x="40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18"/>
          <p:cNvGrpSpPr>
            <a:grpSpLocks/>
          </p:cNvGrpSpPr>
          <p:nvPr/>
        </p:nvGrpSpPr>
        <p:grpSpPr bwMode="auto">
          <a:xfrm>
            <a:off x="1044550" y="2584440"/>
            <a:ext cx="279400" cy="287337"/>
            <a:chOff x="1845" y="4740"/>
            <a:chExt cx="870" cy="660"/>
          </a:xfrm>
        </p:grpSpPr>
        <p:sp>
          <p:nvSpPr>
            <p:cNvPr id="61459" name="Freeform 19"/>
            <p:cNvSpPr>
              <a:spLocks/>
            </p:cNvSpPr>
            <p:nvPr/>
          </p:nvSpPr>
          <p:spPr bwMode="auto">
            <a:xfrm>
              <a:off x="2250" y="4740"/>
              <a:ext cx="465" cy="330"/>
            </a:xfrm>
            <a:custGeom>
              <a:avLst/>
              <a:gdLst/>
              <a:ahLst/>
              <a:cxnLst>
                <a:cxn ang="0">
                  <a:pos x="165" y="330"/>
                </a:cxn>
                <a:cxn ang="0">
                  <a:pos x="60" y="570"/>
                </a:cxn>
                <a:cxn ang="0">
                  <a:pos x="345" y="570"/>
                </a:cxn>
                <a:cxn ang="0">
                  <a:pos x="450" y="765"/>
                </a:cxn>
                <a:cxn ang="0">
                  <a:pos x="840" y="570"/>
                </a:cxn>
                <a:cxn ang="0">
                  <a:pos x="900" y="435"/>
                </a:cxn>
                <a:cxn ang="0">
                  <a:pos x="1020" y="330"/>
                </a:cxn>
                <a:cxn ang="0">
                  <a:pos x="945" y="135"/>
                </a:cxn>
                <a:cxn ang="0">
                  <a:pos x="750" y="180"/>
                </a:cxn>
                <a:cxn ang="0">
                  <a:pos x="690" y="0"/>
                </a:cxn>
                <a:cxn ang="0">
                  <a:pos x="555" y="75"/>
                </a:cxn>
                <a:cxn ang="0">
                  <a:pos x="405" y="0"/>
                </a:cxn>
                <a:cxn ang="0">
                  <a:pos x="375" y="135"/>
                </a:cxn>
                <a:cxn ang="0">
                  <a:pos x="0" y="180"/>
                </a:cxn>
                <a:cxn ang="0">
                  <a:pos x="165" y="330"/>
                </a:cxn>
              </a:cxnLst>
              <a:rect l="0" t="0" r="r" b="b"/>
              <a:pathLst>
                <a:path w="1020" h="765">
                  <a:moveTo>
                    <a:pt x="165" y="330"/>
                  </a:moveTo>
                  <a:lnTo>
                    <a:pt x="60" y="570"/>
                  </a:lnTo>
                  <a:lnTo>
                    <a:pt x="345" y="570"/>
                  </a:lnTo>
                  <a:lnTo>
                    <a:pt x="450" y="765"/>
                  </a:lnTo>
                  <a:lnTo>
                    <a:pt x="840" y="570"/>
                  </a:lnTo>
                  <a:lnTo>
                    <a:pt x="900" y="435"/>
                  </a:lnTo>
                  <a:lnTo>
                    <a:pt x="1020" y="330"/>
                  </a:lnTo>
                  <a:lnTo>
                    <a:pt x="945" y="135"/>
                  </a:lnTo>
                  <a:lnTo>
                    <a:pt x="750" y="180"/>
                  </a:lnTo>
                  <a:lnTo>
                    <a:pt x="690" y="0"/>
                  </a:lnTo>
                  <a:lnTo>
                    <a:pt x="555" y="75"/>
                  </a:lnTo>
                  <a:lnTo>
                    <a:pt x="405" y="0"/>
                  </a:lnTo>
                  <a:lnTo>
                    <a:pt x="375" y="135"/>
                  </a:lnTo>
                  <a:lnTo>
                    <a:pt x="0" y="180"/>
                  </a:lnTo>
                  <a:lnTo>
                    <a:pt x="165" y="33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60" name="Freeform 20"/>
            <p:cNvSpPr>
              <a:spLocks/>
            </p:cNvSpPr>
            <p:nvPr/>
          </p:nvSpPr>
          <p:spPr bwMode="auto">
            <a:xfrm>
              <a:off x="1845" y="4980"/>
              <a:ext cx="405" cy="420"/>
            </a:xfrm>
            <a:custGeom>
              <a:avLst/>
              <a:gdLst/>
              <a:ahLst/>
              <a:cxnLst>
                <a:cxn ang="0">
                  <a:pos x="405" y="0"/>
                </a:cxn>
                <a:cxn ang="0">
                  <a:pos x="270" y="90"/>
                </a:cxn>
                <a:cxn ang="0">
                  <a:pos x="165" y="0"/>
                </a:cxn>
                <a:cxn ang="0">
                  <a:pos x="30" y="0"/>
                </a:cxn>
                <a:cxn ang="0">
                  <a:pos x="0" y="165"/>
                </a:cxn>
                <a:cxn ang="0">
                  <a:pos x="0" y="285"/>
                </a:cxn>
                <a:cxn ang="0">
                  <a:pos x="135" y="315"/>
                </a:cxn>
                <a:cxn ang="0">
                  <a:pos x="330" y="420"/>
                </a:cxn>
                <a:cxn ang="0">
                  <a:pos x="330" y="315"/>
                </a:cxn>
                <a:cxn ang="0">
                  <a:pos x="330" y="225"/>
                </a:cxn>
                <a:cxn ang="0">
                  <a:pos x="300" y="90"/>
                </a:cxn>
                <a:cxn ang="0">
                  <a:pos x="405" y="0"/>
                </a:cxn>
              </a:cxnLst>
              <a:rect l="0" t="0" r="r" b="b"/>
              <a:pathLst>
                <a:path w="405" h="420">
                  <a:moveTo>
                    <a:pt x="405" y="0"/>
                  </a:moveTo>
                  <a:lnTo>
                    <a:pt x="270" y="90"/>
                  </a:lnTo>
                  <a:lnTo>
                    <a:pt x="165" y="0"/>
                  </a:lnTo>
                  <a:lnTo>
                    <a:pt x="30" y="0"/>
                  </a:lnTo>
                  <a:lnTo>
                    <a:pt x="0" y="165"/>
                  </a:lnTo>
                  <a:lnTo>
                    <a:pt x="0" y="285"/>
                  </a:lnTo>
                  <a:lnTo>
                    <a:pt x="135" y="315"/>
                  </a:lnTo>
                  <a:lnTo>
                    <a:pt x="330" y="420"/>
                  </a:lnTo>
                  <a:lnTo>
                    <a:pt x="330" y="315"/>
                  </a:lnTo>
                  <a:lnTo>
                    <a:pt x="330" y="225"/>
                  </a:lnTo>
                  <a:lnTo>
                    <a:pt x="300" y="90"/>
                  </a:lnTo>
                  <a:lnTo>
                    <a:pt x="40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21"/>
          <p:cNvGrpSpPr>
            <a:grpSpLocks/>
          </p:cNvGrpSpPr>
          <p:nvPr/>
        </p:nvGrpSpPr>
        <p:grpSpPr bwMode="auto">
          <a:xfrm>
            <a:off x="919137" y="2760652"/>
            <a:ext cx="280988" cy="287338"/>
            <a:chOff x="1845" y="4740"/>
            <a:chExt cx="870" cy="660"/>
          </a:xfrm>
        </p:grpSpPr>
        <p:sp>
          <p:nvSpPr>
            <p:cNvPr id="61462" name="Freeform 22"/>
            <p:cNvSpPr>
              <a:spLocks/>
            </p:cNvSpPr>
            <p:nvPr/>
          </p:nvSpPr>
          <p:spPr bwMode="auto">
            <a:xfrm>
              <a:off x="2250" y="4740"/>
              <a:ext cx="465" cy="330"/>
            </a:xfrm>
            <a:custGeom>
              <a:avLst/>
              <a:gdLst/>
              <a:ahLst/>
              <a:cxnLst>
                <a:cxn ang="0">
                  <a:pos x="165" y="330"/>
                </a:cxn>
                <a:cxn ang="0">
                  <a:pos x="60" y="570"/>
                </a:cxn>
                <a:cxn ang="0">
                  <a:pos x="345" y="570"/>
                </a:cxn>
                <a:cxn ang="0">
                  <a:pos x="450" y="765"/>
                </a:cxn>
                <a:cxn ang="0">
                  <a:pos x="840" y="570"/>
                </a:cxn>
                <a:cxn ang="0">
                  <a:pos x="900" y="435"/>
                </a:cxn>
                <a:cxn ang="0">
                  <a:pos x="1020" y="330"/>
                </a:cxn>
                <a:cxn ang="0">
                  <a:pos x="945" y="135"/>
                </a:cxn>
                <a:cxn ang="0">
                  <a:pos x="750" y="180"/>
                </a:cxn>
                <a:cxn ang="0">
                  <a:pos x="690" y="0"/>
                </a:cxn>
                <a:cxn ang="0">
                  <a:pos x="555" y="75"/>
                </a:cxn>
                <a:cxn ang="0">
                  <a:pos x="405" y="0"/>
                </a:cxn>
                <a:cxn ang="0">
                  <a:pos x="375" y="135"/>
                </a:cxn>
                <a:cxn ang="0">
                  <a:pos x="0" y="180"/>
                </a:cxn>
                <a:cxn ang="0">
                  <a:pos x="165" y="330"/>
                </a:cxn>
              </a:cxnLst>
              <a:rect l="0" t="0" r="r" b="b"/>
              <a:pathLst>
                <a:path w="1020" h="765">
                  <a:moveTo>
                    <a:pt x="165" y="330"/>
                  </a:moveTo>
                  <a:lnTo>
                    <a:pt x="60" y="570"/>
                  </a:lnTo>
                  <a:lnTo>
                    <a:pt x="345" y="570"/>
                  </a:lnTo>
                  <a:lnTo>
                    <a:pt x="450" y="765"/>
                  </a:lnTo>
                  <a:lnTo>
                    <a:pt x="840" y="570"/>
                  </a:lnTo>
                  <a:lnTo>
                    <a:pt x="900" y="435"/>
                  </a:lnTo>
                  <a:lnTo>
                    <a:pt x="1020" y="330"/>
                  </a:lnTo>
                  <a:lnTo>
                    <a:pt x="945" y="135"/>
                  </a:lnTo>
                  <a:lnTo>
                    <a:pt x="750" y="180"/>
                  </a:lnTo>
                  <a:lnTo>
                    <a:pt x="690" y="0"/>
                  </a:lnTo>
                  <a:lnTo>
                    <a:pt x="555" y="75"/>
                  </a:lnTo>
                  <a:lnTo>
                    <a:pt x="405" y="0"/>
                  </a:lnTo>
                  <a:lnTo>
                    <a:pt x="375" y="135"/>
                  </a:lnTo>
                  <a:lnTo>
                    <a:pt x="0" y="180"/>
                  </a:lnTo>
                  <a:lnTo>
                    <a:pt x="165" y="33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63" name="Freeform 23"/>
            <p:cNvSpPr>
              <a:spLocks/>
            </p:cNvSpPr>
            <p:nvPr/>
          </p:nvSpPr>
          <p:spPr bwMode="auto">
            <a:xfrm>
              <a:off x="1845" y="4980"/>
              <a:ext cx="405" cy="420"/>
            </a:xfrm>
            <a:custGeom>
              <a:avLst/>
              <a:gdLst/>
              <a:ahLst/>
              <a:cxnLst>
                <a:cxn ang="0">
                  <a:pos x="405" y="0"/>
                </a:cxn>
                <a:cxn ang="0">
                  <a:pos x="270" y="90"/>
                </a:cxn>
                <a:cxn ang="0">
                  <a:pos x="165" y="0"/>
                </a:cxn>
                <a:cxn ang="0">
                  <a:pos x="30" y="0"/>
                </a:cxn>
                <a:cxn ang="0">
                  <a:pos x="0" y="165"/>
                </a:cxn>
                <a:cxn ang="0">
                  <a:pos x="0" y="285"/>
                </a:cxn>
                <a:cxn ang="0">
                  <a:pos x="135" y="315"/>
                </a:cxn>
                <a:cxn ang="0">
                  <a:pos x="330" y="420"/>
                </a:cxn>
                <a:cxn ang="0">
                  <a:pos x="330" y="315"/>
                </a:cxn>
                <a:cxn ang="0">
                  <a:pos x="330" y="225"/>
                </a:cxn>
                <a:cxn ang="0">
                  <a:pos x="300" y="90"/>
                </a:cxn>
                <a:cxn ang="0">
                  <a:pos x="405" y="0"/>
                </a:cxn>
              </a:cxnLst>
              <a:rect l="0" t="0" r="r" b="b"/>
              <a:pathLst>
                <a:path w="405" h="420">
                  <a:moveTo>
                    <a:pt x="405" y="0"/>
                  </a:moveTo>
                  <a:lnTo>
                    <a:pt x="270" y="90"/>
                  </a:lnTo>
                  <a:lnTo>
                    <a:pt x="165" y="0"/>
                  </a:lnTo>
                  <a:lnTo>
                    <a:pt x="30" y="0"/>
                  </a:lnTo>
                  <a:lnTo>
                    <a:pt x="0" y="165"/>
                  </a:lnTo>
                  <a:lnTo>
                    <a:pt x="0" y="285"/>
                  </a:lnTo>
                  <a:lnTo>
                    <a:pt x="135" y="315"/>
                  </a:lnTo>
                  <a:lnTo>
                    <a:pt x="330" y="420"/>
                  </a:lnTo>
                  <a:lnTo>
                    <a:pt x="330" y="315"/>
                  </a:lnTo>
                  <a:lnTo>
                    <a:pt x="330" y="225"/>
                  </a:lnTo>
                  <a:lnTo>
                    <a:pt x="300" y="90"/>
                  </a:lnTo>
                  <a:lnTo>
                    <a:pt x="40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464" name="AutoShape 24"/>
          <p:cNvSpPr>
            <a:spLocks/>
          </p:cNvSpPr>
          <p:nvPr/>
        </p:nvSpPr>
        <p:spPr bwMode="auto">
          <a:xfrm rot="4500608">
            <a:off x="1014387" y="3265478"/>
            <a:ext cx="84137" cy="487362"/>
          </a:xfrm>
          <a:prstGeom prst="leftBrace">
            <a:avLst>
              <a:gd name="adj1" fmla="val 48271"/>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65" name="Oval 25"/>
          <p:cNvSpPr>
            <a:spLocks noChangeArrowheads="1"/>
          </p:cNvSpPr>
          <p:nvPr/>
        </p:nvSpPr>
        <p:spPr bwMode="auto">
          <a:xfrm>
            <a:off x="914375" y="3652827"/>
            <a:ext cx="47625" cy="61913"/>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466" name="Oval 26"/>
          <p:cNvSpPr>
            <a:spLocks noChangeArrowheads="1"/>
          </p:cNvSpPr>
          <p:nvPr/>
        </p:nvSpPr>
        <p:spPr bwMode="auto">
          <a:xfrm>
            <a:off x="1058837" y="3568690"/>
            <a:ext cx="49213" cy="6191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467" name="Oval 27"/>
          <p:cNvSpPr>
            <a:spLocks noChangeArrowheads="1"/>
          </p:cNvSpPr>
          <p:nvPr/>
        </p:nvSpPr>
        <p:spPr bwMode="auto">
          <a:xfrm>
            <a:off x="1209650" y="3522652"/>
            <a:ext cx="47625" cy="61913"/>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 name="Group 28"/>
          <p:cNvGrpSpPr>
            <a:grpSpLocks/>
          </p:cNvGrpSpPr>
          <p:nvPr/>
        </p:nvGrpSpPr>
        <p:grpSpPr bwMode="auto">
          <a:xfrm>
            <a:off x="968350" y="1812915"/>
            <a:ext cx="381000" cy="628650"/>
            <a:chOff x="3075" y="2970"/>
            <a:chExt cx="1185" cy="1440"/>
          </a:xfrm>
        </p:grpSpPr>
        <p:sp>
          <p:nvSpPr>
            <p:cNvPr id="61469" name="Rectangle 29"/>
            <p:cNvSpPr>
              <a:spLocks noChangeArrowheads="1"/>
            </p:cNvSpPr>
            <p:nvPr/>
          </p:nvSpPr>
          <p:spPr bwMode="auto">
            <a:xfrm>
              <a:off x="3510" y="2970"/>
              <a:ext cx="750" cy="1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0" name="AutoShape 30"/>
            <p:cNvSpPr>
              <a:spLocks noChangeArrowheads="1"/>
            </p:cNvSpPr>
            <p:nvPr/>
          </p:nvSpPr>
          <p:spPr bwMode="auto">
            <a:xfrm>
              <a:off x="3510" y="4005"/>
              <a:ext cx="750" cy="240"/>
            </a:xfrm>
            <a:prstGeom prst="triangle">
              <a:avLst>
                <a:gd name="adj" fmla="val 50000"/>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1" name="AutoShape 31"/>
            <p:cNvSpPr>
              <a:spLocks noChangeArrowheads="1"/>
            </p:cNvSpPr>
            <p:nvPr/>
          </p:nvSpPr>
          <p:spPr bwMode="auto">
            <a:xfrm rot="10800000">
              <a:off x="3510" y="2970"/>
              <a:ext cx="750" cy="24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61472" name="AutoShape 32"/>
            <p:cNvCxnSpPr>
              <a:cxnSpLocks noChangeShapeType="1"/>
            </p:cNvCxnSpPr>
            <p:nvPr/>
          </p:nvCxnSpPr>
          <p:spPr bwMode="auto">
            <a:xfrm>
              <a:off x="3900" y="3210"/>
              <a:ext cx="0" cy="795"/>
            </a:xfrm>
            <a:prstGeom prst="straightConnector1">
              <a:avLst/>
            </a:prstGeom>
            <a:noFill/>
            <a:ln w="9525">
              <a:solidFill>
                <a:srgbClr val="000000"/>
              </a:solidFill>
              <a:round/>
              <a:headEnd/>
              <a:tailEnd/>
            </a:ln>
          </p:spPr>
        </p:cxnSp>
        <p:sp>
          <p:nvSpPr>
            <p:cNvPr id="61473" name="AutoShape 33"/>
            <p:cNvSpPr>
              <a:spLocks noChangeArrowheads="1"/>
            </p:cNvSpPr>
            <p:nvPr/>
          </p:nvSpPr>
          <p:spPr bwMode="auto">
            <a:xfrm rot="16200000">
              <a:off x="3067" y="3413"/>
              <a:ext cx="1275" cy="390"/>
            </a:xfrm>
            <a:custGeom>
              <a:avLst/>
              <a:gdLst>
                <a:gd name="G0" fmla="+- 3862 0 0"/>
                <a:gd name="G1" fmla="+- 21600 0 3862"/>
                <a:gd name="G2" fmla="*/ 3862 1 2"/>
                <a:gd name="G3" fmla="+- 21600 0 G2"/>
                <a:gd name="G4" fmla="+/ 3862 21600 2"/>
                <a:gd name="G5" fmla="+/ G1 0 2"/>
                <a:gd name="G6" fmla="*/ 21600 21600 3862"/>
                <a:gd name="G7" fmla="*/ G6 1 2"/>
                <a:gd name="G8" fmla="+- 21600 0 G7"/>
                <a:gd name="G9" fmla="*/ 21600 1 2"/>
                <a:gd name="G10" fmla="+- 3862 0 G9"/>
                <a:gd name="G11" fmla="?: G10 G8 0"/>
                <a:gd name="G12" fmla="?: G10 G7 21600"/>
                <a:gd name="T0" fmla="*/ 19669 w 21600"/>
                <a:gd name="T1" fmla="*/ 10800 h 21600"/>
                <a:gd name="T2" fmla="*/ 10800 w 21600"/>
                <a:gd name="T3" fmla="*/ 21600 h 21600"/>
                <a:gd name="T4" fmla="*/ 1931 w 21600"/>
                <a:gd name="T5" fmla="*/ 10800 h 21600"/>
                <a:gd name="T6" fmla="*/ 10800 w 21600"/>
                <a:gd name="T7" fmla="*/ 0 h 21600"/>
                <a:gd name="T8" fmla="*/ 3731 w 21600"/>
                <a:gd name="T9" fmla="*/ 3731 h 21600"/>
                <a:gd name="T10" fmla="*/ 17869 w 21600"/>
                <a:gd name="T11" fmla="*/ 17869 h 21600"/>
              </a:gdLst>
              <a:ahLst/>
              <a:cxnLst>
                <a:cxn ang="0">
                  <a:pos x="T0" y="T1"/>
                </a:cxn>
                <a:cxn ang="0">
                  <a:pos x="T2" y="T3"/>
                </a:cxn>
                <a:cxn ang="0">
                  <a:pos x="T4" y="T5"/>
                </a:cxn>
                <a:cxn ang="0">
                  <a:pos x="T6" y="T7"/>
                </a:cxn>
              </a:cxnLst>
              <a:rect l="T8" t="T9" r="T10" b="T11"/>
              <a:pathLst>
                <a:path w="21600" h="21600">
                  <a:moveTo>
                    <a:pt x="0" y="0"/>
                  </a:moveTo>
                  <a:lnTo>
                    <a:pt x="3862" y="21600"/>
                  </a:lnTo>
                  <a:lnTo>
                    <a:pt x="17738" y="21600"/>
                  </a:lnTo>
                  <a:lnTo>
                    <a:pt x="21600" y="0"/>
                  </a:lnTo>
                  <a:close/>
                </a:path>
              </a:pathLst>
            </a:cu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4" name="Freeform 34"/>
            <p:cNvSpPr>
              <a:spLocks/>
            </p:cNvSpPr>
            <p:nvPr/>
          </p:nvSpPr>
          <p:spPr bwMode="auto">
            <a:xfrm>
              <a:off x="3075" y="2970"/>
              <a:ext cx="1185" cy="1440"/>
            </a:xfrm>
            <a:custGeom>
              <a:avLst/>
              <a:gdLst/>
              <a:ahLst/>
              <a:cxnLst>
                <a:cxn ang="0">
                  <a:pos x="435" y="0"/>
                </a:cxn>
                <a:cxn ang="0">
                  <a:pos x="0" y="405"/>
                </a:cxn>
                <a:cxn ang="0">
                  <a:pos x="0" y="1440"/>
                </a:cxn>
                <a:cxn ang="0">
                  <a:pos x="660" y="1440"/>
                </a:cxn>
                <a:cxn ang="0">
                  <a:pos x="1185" y="1275"/>
                </a:cxn>
                <a:cxn ang="0">
                  <a:pos x="435" y="1275"/>
                </a:cxn>
                <a:cxn ang="0">
                  <a:pos x="435" y="0"/>
                </a:cxn>
              </a:cxnLst>
              <a:rect l="0" t="0" r="r" b="b"/>
              <a:pathLst>
                <a:path w="1185" h="1440">
                  <a:moveTo>
                    <a:pt x="435" y="0"/>
                  </a:moveTo>
                  <a:lnTo>
                    <a:pt x="0" y="405"/>
                  </a:lnTo>
                  <a:lnTo>
                    <a:pt x="0" y="1440"/>
                  </a:lnTo>
                  <a:lnTo>
                    <a:pt x="660" y="1440"/>
                  </a:lnTo>
                  <a:lnTo>
                    <a:pt x="1185" y="1275"/>
                  </a:lnTo>
                  <a:lnTo>
                    <a:pt x="435" y="1275"/>
                  </a:lnTo>
                  <a:lnTo>
                    <a:pt x="43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5"/>
          <p:cNvGrpSpPr>
            <a:grpSpLocks/>
          </p:cNvGrpSpPr>
          <p:nvPr/>
        </p:nvGrpSpPr>
        <p:grpSpPr bwMode="auto">
          <a:xfrm>
            <a:off x="1652562" y="2728902"/>
            <a:ext cx="382588" cy="627063"/>
            <a:chOff x="3075" y="2970"/>
            <a:chExt cx="1185" cy="1440"/>
          </a:xfrm>
        </p:grpSpPr>
        <p:sp>
          <p:nvSpPr>
            <p:cNvPr id="61476" name="Rectangle 36"/>
            <p:cNvSpPr>
              <a:spLocks noChangeArrowheads="1"/>
            </p:cNvSpPr>
            <p:nvPr/>
          </p:nvSpPr>
          <p:spPr bwMode="auto">
            <a:xfrm>
              <a:off x="3510" y="2970"/>
              <a:ext cx="750" cy="1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7" name="AutoShape 37"/>
            <p:cNvSpPr>
              <a:spLocks noChangeArrowheads="1"/>
            </p:cNvSpPr>
            <p:nvPr/>
          </p:nvSpPr>
          <p:spPr bwMode="auto">
            <a:xfrm>
              <a:off x="3510" y="4005"/>
              <a:ext cx="750" cy="240"/>
            </a:xfrm>
            <a:prstGeom prst="triangle">
              <a:avLst>
                <a:gd name="adj" fmla="val 50000"/>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8" name="AutoShape 38"/>
            <p:cNvSpPr>
              <a:spLocks noChangeArrowheads="1"/>
            </p:cNvSpPr>
            <p:nvPr/>
          </p:nvSpPr>
          <p:spPr bwMode="auto">
            <a:xfrm rot="10800000">
              <a:off x="3510" y="2970"/>
              <a:ext cx="750" cy="24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61479" name="AutoShape 39"/>
            <p:cNvCxnSpPr>
              <a:cxnSpLocks noChangeShapeType="1"/>
            </p:cNvCxnSpPr>
            <p:nvPr/>
          </p:nvCxnSpPr>
          <p:spPr bwMode="auto">
            <a:xfrm>
              <a:off x="3900" y="3210"/>
              <a:ext cx="0" cy="795"/>
            </a:xfrm>
            <a:prstGeom prst="straightConnector1">
              <a:avLst/>
            </a:prstGeom>
            <a:noFill/>
            <a:ln w="9525">
              <a:solidFill>
                <a:srgbClr val="000000"/>
              </a:solidFill>
              <a:round/>
              <a:headEnd/>
              <a:tailEnd/>
            </a:ln>
          </p:spPr>
        </p:cxnSp>
        <p:sp>
          <p:nvSpPr>
            <p:cNvPr id="61480" name="AutoShape 40"/>
            <p:cNvSpPr>
              <a:spLocks noChangeArrowheads="1"/>
            </p:cNvSpPr>
            <p:nvPr/>
          </p:nvSpPr>
          <p:spPr bwMode="auto">
            <a:xfrm rot="16200000">
              <a:off x="3067" y="3413"/>
              <a:ext cx="1275" cy="390"/>
            </a:xfrm>
            <a:custGeom>
              <a:avLst/>
              <a:gdLst>
                <a:gd name="G0" fmla="+- 3862 0 0"/>
                <a:gd name="G1" fmla="+- 21600 0 3862"/>
                <a:gd name="G2" fmla="*/ 3862 1 2"/>
                <a:gd name="G3" fmla="+- 21600 0 G2"/>
                <a:gd name="G4" fmla="+/ 3862 21600 2"/>
                <a:gd name="G5" fmla="+/ G1 0 2"/>
                <a:gd name="G6" fmla="*/ 21600 21600 3862"/>
                <a:gd name="G7" fmla="*/ G6 1 2"/>
                <a:gd name="G8" fmla="+- 21600 0 G7"/>
                <a:gd name="G9" fmla="*/ 21600 1 2"/>
                <a:gd name="G10" fmla="+- 3862 0 G9"/>
                <a:gd name="G11" fmla="?: G10 G8 0"/>
                <a:gd name="G12" fmla="?: G10 G7 21600"/>
                <a:gd name="T0" fmla="*/ 19669 w 21600"/>
                <a:gd name="T1" fmla="*/ 10800 h 21600"/>
                <a:gd name="T2" fmla="*/ 10800 w 21600"/>
                <a:gd name="T3" fmla="*/ 21600 h 21600"/>
                <a:gd name="T4" fmla="*/ 1931 w 21600"/>
                <a:gd name="T5" fmla="*/ 10800 h 21600"/>
                <a:gd name="T6" fmla="*/ 10800 w 21600"/>
                <a:gd name="T7" fmla="*/ 0 h 21600"/>
                <a:gd name="T8" fmla="*/ 3731 w 21600"/>
                <a:gd name="T9" fmla="*/ 3731 h 21600"/>
                <a:gd name="T10" fmla="*/ 17869 w 21600"/>
                <a:gd name="T11" fmla="*/ 17869 h 21600"/>
              </a:gdLst>
              <a:ahLst/>
              <a:cxnLst>
                <a:cxn ang="0">
                  <a:pos x="T0" y="T1"/>
                </a:cxn>
                <a:cxn ang="0">
                  <a:pos x="T2" y="T3"/>
                </a:cxn>
                <a:cxn ang="0">
                  <a:pos x="T4" y="T5"/>
                </a:cxn>
                <a:cxn ang="0">
                  <a:pos x="T6" y="T7"/>
                </a:cxn>
              </a:cxnLst>
              <a:rect l="T8" t="T9" r="T10" b="T11"/>
              <a:pathLst>
                <a:path w="21600" h="21600">
                  <a:moveTo>
                    <a:pt x="0" y="0"/>
                  </a:moveTo>
                  <a:lnTo>
                    <a:pt x="3862" y="21600"/>
                  </a:lnTo>
                  <a:lnTo>
                    <a:pt x="17738" y="21600"/>
                  </a:lnTo>
                  <a:lnTo>
                    <a:pt x="21600" y="0"/>
                  </a:lnTo>
                  <a:close/>
                </a:path>
              </a:pathLst>
            </a:cu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81" name="Freeform 41"/>
            <p:cNvSpPr>
              <a:spLocks/>
            </p:cNvSpPr>
            <p:nvPr/>
          </p:nvSpPr>
          <p:spPr bwMode="auto">
            <a:xfrm>
              <a:off x="3075" y="2970"/>
              <a:ext cx="1185" cy="1440"/>
            </a:xfrm>
            <a:custGeom>
              <a:avLst/>
              <a:gdLst/>
              <a:ahLst/>
              <a:cxnLst>
                <a:cxn ang="0">
                  <a:pos x="435" y="0"/>
                </a:cxn>
                <a:cxn ang="0">
                  <a:pos x="0" y="405"/>
                </a:cxn>
                <a:cxn ang="0">
                  <a:pos x="0" y="1440"/>
                </a:cxn>
                <a:cxn ang="0">
                  <a:pos x="660" y="1440"/>
                </a:cxn>
                <a:cxn ang="0">
                  <a:pos x="1185" y="1275"/>
                </a:cxn>
                <a:cxn ang="0">
                  <a:pos x="435" y="1275"/>
                </a:cxn>
                <a:cxn ang="0">
                  <a:pos x="435" y="0"/>
                </a:cxn>
              </a:cxnLst>
              <a:rect l="0" t="0" r="r" b="b"/>
              <a:pathLst>
                <a:path w="1185" h="1440">
                  <a:moveTo>
                    <a:pt x="435" y="0"/>
                  </a:moveTo>
                  <a:lnTo>
                    <a:pt x="0" y="405"/>
                  </a:lnTo>
                  <a:lnTo>
                    <a:pt x="0" y="1440"/>
                  </a:lnTo>
                  <a:lnTo>
                    <a:pt x="660" y="1440"/>
                  </a:lnTo>
                  <a:lnTo>
                    <a:pt x="1185" y="1275"/>
                  </a:lnTo>
                  <a:lnTo>
                    <a:pt x="435" y="1275"/>
                  </a:lnTo>
                  <a:lnTo>
                    <a:pt x="43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42"/>
          <p:cNvGrpSpPr>
            <a:grpSpLocks/>
          </p:cNvGrpSpPr>
          <p:nvPr/>
        </p:nvGrpSpPr>
        <p:grpSpPr bwMode="auto">
          <a:xfrm>
            <a:off x="2895575" y="1985952"/>
            <a:ext cx="463550" cy="366713"/>
            <a:chOff x="7373" y="3365"/>
            <a:chExt cx="1440" cy="1095"/>
          </a:xfrm>
        </p:grpSpPr>
        <p:sp>
          <p:nvSpPr>
            <p:cNvPr id="61483" name="Freeform 43"/>
            <p:cNvSpPr>
              <a:spLocks/>
            </p:cNvSpPr>
            <p:nvPr/>
          </p:nvSpPr>
          <p:spPr bwMode="auto">
            <a:xfrm rot="5400000" flipH="1">
              <a:off x="7530" y="3208"/>
              <a:ext cx="1095" cy="1410"/>
            </a:xfrm>
            <a:custGeom>
              <a:avLst/>
              <a:gdLst/>
              <a:ahLst/>
              <a:cxnLst>
                <a:cxn ang="0">
                  <a:pos x="435" y="0"/>
                </a:cxn>
                <a:cxn ang="0">
                  <a:pos x="0" y="405"/>
                </a:cxn>
                <a:cxn ang="0">
                  <a:pos x="0" y="1440"/>
                </a:cxn>
                <a:cxn ang="0">
                  <a:pos x="660" y="1440"/>
                </a:cxn>
                <a:cxn ang="0">
                  <a:pos x="1185" y="1275"/>
                </a:cxn>
                <a:cxn ang="0">
                  <a:pos x="435" y="1275"/>
                </a:cxn>
                <a:cxn ang="0">
                  <a:pos x="435" y="0"/>
                </a:cxn>
              </a:cxnLst>
              <a:rect l="0" t="0" r="r" b="b"/>
              <a:pathLst>
                <a:path w="1185" h="1440">
                  <a:moveTo>
                    <a:pt x="435" y="0"/>
                  </a:moveTo>
                  <a:lnTo>
                    <a:pt x="0" y="405"/>
                  </a:lnTo>
                  <a:lnTo>
                    <a:pt x="0" y="1440"/>
                  </a:lnTo>
                  <a:lnTo>
                    <a:pt x="660" y="1440"/>
                  </a:lnTo>
                  <a:lnTo>
                    <a:pt x="1185" y="1275"/>
                  </a:lnTo>
                  <a:lnTo>
                    <a:pt x="435" y="1275"/>
                  </a:lnTo>
                  <a:lnTo>
                    <a:pt x="43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4" name="Rectangle 44"/>
            <p:cNvSpPr>
              <a:spLocks noChangeArrowheads="1"/>
            </p:cNvSpPr>
            <p:nvPr/>
          </p:nvSpPr>
          <p:spPr bwMode="auto">
            <a:xfrm rot="16200000">
              <a:off x="7801" y="3102"/>
              <a:ext cx="750" cy="1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85" name="AutoShape 45"/>
            <p:cNvSpPr>
              <a:spLocks noChangeArrowheads="1"/>
            </p:cNvSpPr>
            <p:nvPr/>
          </p:nvSpPr>
          <p:spPr bwMode="auto">
            <a:xfrm rot="16200000">
              <a:off x="8318" y="3620"/>
              <a:ext cx="750" cy="24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86" name="AutoShape 46"/>
            <p:cNvSpPr>
              <a:spLocks noChangeArrowheads="1"/>
            </p:cNvSpPr>
            <p:nvPr/>
          </p:nvSpPr>
          <p:spPr bwMode="auto">
            <a:xfrm rot="27000000">
              <a:off x="7283" y="3620"/>
              <a:ext cx="750" cy="240"/>
            </a:xfrm>
            <a:prstGeom prst="triangle">
              <a:avLst>
                <a:gd name="adj" fmla="val 50000"/>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61487" name="AutoShape 47"/>
            <p:cNvCxnSpPr>
              <a:cxnSpLocks noChangeShapeType="1"/>
            </p:cNvCxnSpPr>
            <p:nvPr/>
          </p:nvCxnSpPr>
          <p:spPr bwMode="auto">
            <a:xfrm rot="16200000">
              <a:off x="8176" y="3327"/>
              <a:ext cx="0" cy="795"/>
            </a:xfrm>
            <a:prstGeom prst="straightConnector1">
              <a:avLst/>
            </a:prstGeom>
            <a:noFill/>
            <a:ln w="9525">
              <a:solidFill>
                <a:srgbClr val="000000"/>
              </a:solidFill>
              <a:round/>
              <a:headEnd/>
              <a:tailEnd/>
            </a:ln>
          </p:spPr>
        </p:cxnSp>
        <p:sp>
          <p:nvSpPr>
            <p:cNvPr id="61488" name="AutoShape 48"/>
            <p:cNvSpPr>
              <a:spLocks noChangeArrowheads="1"/>
            </p:cNvSpPr>
            <p:nvPr/>
          </p:nvSpPr>
          <p:spPr bwMode="auto">
            <a:xfrm rot="32400000">
              <a:off x="7538" y="3725"/>
              <a:ext cx="1275" cy="390"/>
            </a:xfrm>
            <a:custGeom>
              <a:avLst/>
              <a:gdLst>
                <a:gd name="G0" fmla="+- 3862 0 0"/>
                <a:gd name="G1" fmla="+- 21600 0 3862"/>
                <a:gd name="G2" fmla="*/ 3862 1 2"/>
                <a:gd name="G3" fmla="+- 21600 0 G2"/>
                <a:gd name="G4" fmla="+/ 3862 21600 2"/>
                <a:gd name="G5" fmla="+/ G1 0 2"/>
                <a:gd name="G6" fmla="*/ 21600 21600 3862"/>
                <a:gd name="G7" fmla="*/ G6 1 2"/>
                <a:gd name="G8" fmla="+- 21600 0 G7"/>
                <a:gd name="G9" fmla="*/ 21600 1 2"/>
                <a:gd name="G10" fmla="+- 3862 0 G9"/>
                <a:gd name="G11" fmla="?: G10 G8 0"/>
                <a:gd name="G12" fmla="?: G10 G7 21600"/>
                <a:gd name="T0" fmla="*/ 19669 w 21600"/>
                <a:gd name="T1" fmla="*/ 10800 h 21600"/>
                <a:gd name="T2" fmla="*/ 10800 w 21600"/>
                <a:gd name="T3" fmla="*/ 21600 h 21600"/>
                <a:gd name="T4" fmla="*/ 1931 w 21600"/>
                <a:gd name="T5" fmla="*/ 10800 h 21600"/>
                <a:gd name="T6" fmla="*/ 10800 w 21600"/>
                <a:gd name="T7" fmla="*/ 0 h 21600"/>
                <a:gd name="T8" fmla="*/ 3731 w 21600"/>
                <a:gd name="T9" fmla="*/ 3731 h 21600"/>
                <a:gd name="T10" fmla="*/ 17869 w 21600"/>
                <a:gd name="T11" fmla="*/ 17869 h 21600"/>
              </a:gdLst>
              <a:ahLst/>
              <a:cxnLst>
                <a:cxn ang="0">
                  <a:pos x="T0" y="T1"/>
                </a:cxn>
                <a:cxn ang="0">
                  <a:pos x="T2" y="T3"/>
                </a:cxn>
                <a:cxn ang="0">
                  <a:pos x="T4" y="T5"/>
                </a:cxn>
                <a:cxn ang="0">
                  <a:pos x="T6" y="T7"/>
                </a:cxn>
              </a:cxnLst>
              <a:rect l="T8" t="T9" r="T10" b="T11"/>
              <a:pathLst>
                <a:path w="21600" h="21600">
                  <a:moveTo>
                    <a:pt x="0" y="0"/>
                  </a:moveTo>
                  <a:lnTo>
                    <a:pt x="3862" y="21600"/>
                  </a:lnTo>
                  <a:lnTo>
                    <a:pt x="17738" y="21600"/>
                  </a:lnTo>
                  <a:lnTo>
                    <a:pt x="21600" y="0"/>
                  </a:lnTo>
                  <a:close/>
                </a:path>
              </a:pathLst>
            </a:cu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9"/>
          <p:cNvGrpSpPr>
            <a:grpSpLocks/>
          </p:cNvGrpSpPr>
          <p:nvPr/>
        </p:nvGrpSpPr>
        <p:grpSpPr bwMode="auto">
          <a:xfrm>
            <a:off x="2197075" y="3121015"/>
            <a:ext cx="279400" cy="287337"/>
            <a:chOff x="1845" y="4740"/>
            <a:chExt cx="870" cy="660"/>
          </a:xfrm>
        </p:grpSpPr>
        <p:sp>
          <p:nvSpPr>
            <p:cNvPr id="61490" name="Freeform 50"/>
            <p:cNvSpPr>
              <a:spLocks/>
            </p:cNvSpPr>
            <p:nvPr/>
          </p:nvSpPr>
          <p:spPr bwMode="auto">
            <a:xfrm>
              <a:off x="2250" y="4740"/>
              <a:ext cx="465" cy="330"/>
            </a:xfrm>
            <a:custGeom>
              <a:avLst/>
              <a:gdLst/>
              <a:ahLst/>
              <a:cxnLst>
                <a:cxn ang="0">
                  <a:pos x="165" y="330"/>
                </a:cxn>
                <a:cxn ang="0">
                  <a:pos x="60" y="570"/>
                </a:cxn>
                <a:cxn ang="0">
                  <a:pos x="345" y="570"/>
                </a:cxn>
                <a:cxn ang="0">
                  <a:pos x="450" y="765"/>
                </a:cxn>
                <a:cxn ang="0">
                  <a:pos x="840" y="570"/>
                </a:cxn>
                <a:cxn ang="0">
                  <a:pos x="900" y="435"/>
                </a:cxn>
                <a:cxn ang="0">
                  <a:pos x="1020" y="330"/>
                </a:cxn>
                <a:cxn ang="0">
                  <a:pos x="945" y="135"/>
                </a:cxn>
                <a:cxn ang="0">
                  <a:pos x="750" y="180"/>
                </a:cxn>
                <a:cxn ang="0">
                  <a:pos x="690" y="0"/>
                </a:cxn>
                <a:cxn ang="0">
                  <a:pos x="555" y="75"/>
                </a:cxn>
                <a:cxn ang="0">
                  <a:pos x="405" y="0"/>
                </a:cxn>
                <a:cxn ang="0">
                  <a:pos x="375" y="135"/>
                </a:cxn>
                <a:cxn ang="0">
                  <a:pos x="0" y="180"/>
                </a:cxn>
                <a:cxn ang="0">
                  <a:pos x="165" y="330"/>
                </a:cxn>
              </a:cxnLst>
              <a:rect l="0" t="0" r="r" b="b"/>
              <a:pathLst>
                <a:path w="1020" h="765">
                  <a:moveTo>
                    <a:pt x="165" y="330"/>
                  </a:moveTo>
                  <a:lnTo>
                    <a:pt x="60" y="570"/>
                  </a:lnTo>
                  <a:lnTo>
                    <a:pt x="345" y="570"/>
                  </a:lnTo>
                  <a:lnTo>
                    <a:pt x="450" y="765"/>
                  </a:lnTo>
                  <a:lnTo>
                    <a:pt x="840" y="570"/>
                  </a:lnTo>
                  <a:lnTo>
                    <a:pt x="900" y="435"/>
                  </a:lnTo>
                  <a:lnTo>
                    <a:pt x="1020" y="330"/>
                  </a:lnTo>
                  <a:lnTo>
                    <a:pt x="945" y="135"/>
                  </a:lnTo>
                  <a:lnTo>
                    <a:pt x="750" y="180"/>
                  </a:lnTo>
                  <a:lnTo>
                    <a:pt x="690" y="0"/>
                  </a:lnTo>
                  <a:lnTo>
                    <a:pt x="555" y="75"/>
                  </a:lnTo>
                  <a:lnTo>
                    <a:pt x="405" y="0"/>
                  </a:lnTo>
                  <a:lnTo>
                    <a:pt x="375" y="135"/>
                  </a:lnTo>
                  <a:lnTo>
                    <a:pt x="0" y="180"/>
                  </a:lnTo>
                  <a:lnTo>
                    <a:pt x="165" y="33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1" name="Freeform 51"/>
            <p:cNvSpPr>
              <a:spLocks/>
            </p:cNvSpPr>
            <p:nvPr/>
          </p:nvSpPr>
          <p:spPr bwMode="auto">
            <a:xfrm>
              <a:off x="1845" y="4980"/>
              <a:ext cx="405" cy="420"/>
            </a:xfrm>
            <a:custGeom>
              <a:avLst/>
              <a:gdLst/>
              <a:ahLst/>
              <a:cxnLst>
                <a:cxn ang="0">
                  <a:pos x="405" y="0"/>
                </a:cxn>
                <a:cxn ang="0">
                  <a:pos x="270" y="90"/>
                </a:cxn>
                <a:cxn ang="0">
                  <a:pos x="165" y="0"/>
                </a:cxn>
                <a:cxn ang="0">
                  <a:pos x="30" y="0"/>
                </a:cxn>
                <a:cxn ang="0">
                  <a:pos x="0" y="165"/>
                </a:cxn>
                <a:cxn ang="0">
                  <a:pos x="0" y="285"/>
                </a:cxn>
                <a:cxn ang="0">
                  <a:pos x="135" y="315"/>
                </a:cxn>
                <a:cxn ang="0">
                  <a:pos x="330" y="420"/>
                </a:cxn>
                <a:cxn ang="0">
                  <a:pos x="330" y="315"/>
                </a:cxn>
                <a:cxn ang="0">
                  <a:pos x="330" y="225"/>
                </a:cxn>
                <a:cxn ang="0">
                  <a:pos x="300" y="90"/>
                </a:cxn>
                <a:cxn ang="0">
                  <a:pos x="405" y="0"/>
                </a:cxn>
              </a:cxnLst>
              <a:rect l="0" t="0" r="r" b="b"/>
              <a:pathLst>
                <a:path w="405" h="420">
                  <a:moveTo>
                    <a:pt x="405" y="0"/>
                  </a:moveTo>
                  <a:lnTo>
                    <a:pt x="270" y="90"/>
                  </a:lnTo>
                  <a:lnTo>
                    <a:pt x="165" y="0"/>
                  </a:lnTo>
                  <a:lnTo>
                    <a:pt x="30" y="0"/>
                  </a:lnTo>
                  <a:lnTo>
                    <a:pt x="0" y="165"/>
                  </a:lnTo>
                  <a:lnTo>
                    <a:pt x="0" y="285"/>
                  </a:lnTo>
                  <a:lnTo>
                    <a:pt x="135" y="315"/>
                  </a:lnTo>
                  <a:lnTo>
                    <a:pt x="330" y="420"/>
                  </a:lnTo>
                  <a:lnTo>
                    <a:pt x="330" y="315"/>
                  </a:lnTo>
                  <a:lnTo>
                    <a:pt x="330" y="225"/>
                  </a:lnTo>
                  <a:lnTo>
                    <a:pt x="300" y="90"/>
                  </a:lnTo>
                  <a:lnTo>
                    <a:pt x="40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52"/>
          <p:cNvGrpSpPr>
            <a:grpSpLocks/>
          </p:cNvGrpSpPr>
          <p:nvPr/>
        </p:nvGrpSpPr>
        <p:grpSpPr bwMode="auto">
          <a:xfrm>
            <a:off x="1122337" y="2832090"/>
            <a:ext cx="279400" cy="288925"/>
            <a:chOff x="1845" y="4740"/>
            <a:chExt cx="870" cy="660"/>
          </a:xfrm>
        </p:grpSpPr>
        <p:sp>
          <p:nvSpPr>
            <p:cNvPr id="61493" name="Freeform 53"/>
            <p:cNvSpPr>
              <a:spLocks/>
            </p:cNvSpPr>
            <p:nvPr/>
          </p:nvSpPr>
          <p:spPr bwMode="auto">
            <a:xfrm>
              <a:off x="2250" y="4740"/>
              <a:ext cx="465" cy="330"/>
            </a:xfrm>
            <a:custGeom>
              <a:avLst/>
              <a:gdLst/>
              <a:ahLst/>
              <a:cxnLst>
                <a:cxn ang="0">
                  <a:pos x="165" y="330"/>
                </a:cxn>
                <a:cxn ang="0">
                  <a:pos x="60" y="570"/>
                </a:cxn>
                <a:cxn ang="0">
                  <a:pos x="345" y="570"/>
                </a:cxn>
                <a:cxn ang="0">
                  <a:pos x="450" y="765"/>
                </a:cxn>
                <a:cxn ang="0">
                  <a:pos x="840" y="570"/>
                </a:cxn>
                <a:cxn ang="0">
                  <a:pos x="900" y="435"/>
                </a:cxn>
                <a:cxn ang="0">
                  <a:pos x="1020" y="330"/>
                </a:cxn>
                <a:cxn ang="0">
                  <a:pos x="945" y="135"/>
                </a:cxn>
                <a:cxn ang="0">
                  <a:pos x="750" y="180"/>
                </a:cxn>
                <a:cxn ang="0">
                  <a:pos x="690" y="0"/>
                </a:cxn>
                <a:cxn ang="0">
                  <a:pos x="555" y="75"/>
                </a:cxn>
                <a:cxn ang="0">
                  <a:pos x="405" y="0"/>
                </a:cxn>
                <a:cxn ang="0">
                  <a:pos x="375" y="135"/>
                </a:cxn>
                <a:cxn ang="0">
                  <a:pos x="0" y="180"/>
                </a:cxn>
                <a:cxn ang="0">
                  <a:pos x="165" y="330"/>
                </a:cxn>
              </a:cxnLst>
              <a:rect l="0" t="0" r="r" b="b"/>
              <a:pathLst>
                <a:path w="1020" h="765">
                  <a:moveTo>
                    <a:pt x="165" y="330"/>
                  </a:moveTo>
                  <a:lnTo>
                    <a:pt x="60" y="570"/>
                  </a:lnTo>
                  <a:lnTo>
                    <a:pt x="345" y="570"/>
                  </a:lnTo>
                  <a:lnTo>
                    <a:pt x="450" y="765"/>
                  </a:lnTo>
                  <a:lnTo>
                    <a:pt x="840" y="570"/>
                  </a:lnTo>
                  <a:lnTo>
                    <a:pt x="900" y="435"/>
                  </a:lnTo>
                  <a:lnTo>
                    <a:pt x="1020" y="330"/>
                  </a:lnTo>
                  <a:lnTo>
                    <a:pt x="945" y="135"/>
                  </a:lnTo>
                  <a:lnTo>
                    <a:pt x="750" y="180"/>
                  </a:lnTo>
                  <a:lnTo>
                    <a:pt x="690" y="0"/>
                  </a:lnTo>
                  <a:lnTo>
                    <a:pt x="555" y="75"/>
                  </a:lnTo>
                  <a:lnTo>
                    <a:pt x="405" y="0"/>
                  </a:lnTo>
                  <a:lnTo>
                    <a:pt x="375" y="135"/>
                  </a:lnTo>
                  <a:lnTo>
                    <a:pt x="0" y="180"/>
                  </a:lnTo>
                  <a:lnTo>
                    <a:pt x="165" y="33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4" name="Freeform 54"/>
            <p:cNvSpPr>
              <a:spLocks/>
            </p:cNvSpPr>
            <p:nvPr/>
          </p:nvSpPr>
          <p:spPr bwMode="auto">
            <a:xfrm>
              <a:off x="1845" y="4980"/>
              <a:ext cx="405" cy="420"/>
            </a:xfrm>
            <a:custGeom>
              <a:avLst/>
              <a:gdLst/>
              <a:ahLst/>
              <a:cxnLst>
                <a:cxn ang="0">
                  <a:pos x="405" y="0"/>
                </a:cxn>
                <a:cxn ang="0">
                  <a:pos x="270" y="90"/>
                </a:cxn>
                <a:cxn ang="0">
                  <a:pos x="165" y="0"/>
                </a:cxn>
                <a:cxn ang="0">
                  <a:pos x="30" y="0"/>
                </a:cxn>
                <a:cxn ang="0">
                  <a:pos x="0" y="165"/>
                </a:cxn>
                <a:cxn ang="0">
                  <a:pos x="0" y="285"/>
                </a:cxn>
                <a:cxn ang="0">
                  <a:pos x="135" y="315"/>
                </a:cxn>
                <a:cxn ang="0">
                  <a:pos x="330" y="420"/>
                </a:cxn>
                <a:cxn ang="0">
                  <a:pos x="330" y="315"/>
                </a:cxn>
                <a:cxn ang="0">
                  <a:pos x="330" y="225"/>
                </a:cxn>
                <a:cxn ang="0">
                  <a:pos x="300" y="90"/>
                </a:cxn>
                <a:cxn ang="0">
                  <a:pos x="405" y="0"/>
                </a:cxn>
              </a:cxnLst>
              <a:rect l="0" t="0" r="r" b="b"/>
              <a:pathLst>
                <a:path w="405" h="420">
                  <a:moveTo>
                    <a:pt x="405" y="0"/>
                  </a:moveTo>
                  <a:lnTo>
                    <a:pt x="270" y="90"/>
                  </a:lnTo>
                  <a:lnTo>
                    <a:pt x="165" y="0"/>
                  </a:lnTo>
                  <a:lnTo>
                    <a:pt x="30" y="0"/>
                  </a:lnTo>
                  <a:lnTo>
                    <a:pt x="0" y="165"/>
                  </a:lnTo>
                  <a:lnTo>
                    <a:pt x="0" y="285"/>
                  </a:lnTo>
                  <a:lnTo>
                    <a:pt x="135" y="315"/>
                  </a:lnTo>
                  <a:lnTo>
                    <a:pt x="330" y="420"/>
                  </a:lnTo>
                  <a:lnTo>
                    <a:pt x="330" y="315"/>
                  </a:lnTo>
                  <a:lnTo>
                    <a:pt x="330" y="225"/>
                  </a:lnTo>
                  <a:lnTo>
                    <a:pt x="300" y="90"/>
                  </a:lnTo>
                  <a:lnTo>
                    <a:pt x="40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55"/>
          <p:cNvGrpSpPr>
            <a:grpSpLocks/>
          </p:cNvGrpSpPr>
          <p:nvPr/>
        </p:nvGrpSpPr>
        <p:grpSpPr bwMode="auto">
          <a:xfrm>
            <a:off x="2197075" y="3381365"/>
            <a:ext cx="279400" cy="288925"/>
            <a:chOff x="1845" y="4740"/>
            <a:chExt cx="870" cy="660"/>
          </a:xfrm>
        </p:grpSpPr>
        <p:sp>
          <p:nvSpPr>
            <p:cNvPr id="61496" name="Freeform 56"/>
            <p:cNvSpPr>
              <a:spLocks/>
            </p:cNvSpPr>
            <p:nvPr/>
          </p:nvSpPr>
          <p:spPr bwMode="auto">
            <a:xfrm>
              <a:off x="2250" y="4740"/>
              <a:ext cx="465" cy="330"/>
            </a:xfrm>
            <a:custGeom>
              <a:avLst/>
              <a:gdLst/>
              <a:ahLst/>
              <a:cxnLst>
                <a:cxn ang="0">
                  <a:pos x="165" y="330"/>
                </a:cxn>
                <a:cxn ang="0">
                  <a:pos x="60" y="570"/>
                </a:cxn>
                <a:cxn ang="0">
                  <a:pos x="345" y="570"/>
                </a:cxn>
                <a:cxn ang="0">
                  <a:pos x="450" y="765"/>
                </a:cxn>
                <a:cxn ang="0">
                  <a:pos x="840" y="570"/>
                </a:cxn>
                <a:cxn ang="0">
                  <a:pos x="900" y="435"/>
                </a:cxn>
                <a:cxn ang="0">
                  <a:pos x="1020" y="330"/>
                </a:cxn>
                <a:cxn ang="0">
                  <a:pos x="945" y="135"/>
                </a:cxn>
                <a:cxn ang="0">
                  <a:pos x="750" y="180"/>
                </a:cxn>
                <a:cxn ang="0">
                  <a:pos x="690" y="0"/>
                </a:cxn>
                <a:cxn ang="0">
                  <a:pos x="555" y="75"/>
                </a:cxn>
                <a:cxn ang="0">
                  <a:pos x="405" y="0"/>
                </a:cxn>
                <a:cxn ang="0">
                  <a:pos x="375" y="135"/>
                </a:cxn>
                <a:cxn ang="0">
                  <a:pos x="0" y="180"/>
                </a:cxn>
                <a:cxn ang="0">
                  <a:pos x="165" y="330"/>
                </a:cxn>
              </a:cxnLst>
              <a:rect l="0" t="0" r="r" b="b"/>
              <a:pathLst>
                <a:path w="1020" h="765">
                  <a:moveTo>
                    <a:pt x="165" y="330"/>
                  </a:moveTo>
                  <a:lnTo>
                    <a:pt x="60" y="570"/>
                  </a:lnTo>
                  <a:lnTo>
                    <a:pt x="345" y="570"/>
                  </a:lnTo>
                  <a:lnTo>
                    <a:pt x="450" y="765"/>
                  </a:lnTo>
                  <a:lnTo>
                    <a:pt x="840" y="570"/>
                  </a:lnTo>
                  <a:lnTo>
                    <a:pt x="900" y="435"/>
                  </a:lnTo>
                  <a:lnTo>
                    <a:pt x="1020" y="330"/>
                  </a:lnTo>
                  <a:lnTo>
                    <a:pt x="945" y="135"/>
                  </a:lnTo>
                  <a:lnTo>
                    <a:pt x="750" y="180"/>
                  </a:lnTo>
                  <a:lnTo>
                    <a:pt x="690" y="0"/>
                  </a:lnTo>
                  <a:lnTo>
                    <a:pt x="555" y="75"/>
                  </a:lnTo>
                  <a:lnTo>
                    <a:pt x="405" y="0"/>
                  </a:lnTo>
                  <a:lnTo>
                    <a:pt x="375" y="135"/>
                  </a:lnTo>
                  <a:lnTo>
                    <a:pt x="0" y="180"/>
                  </a:lnTo>
                  <a:lnTo>
                    <a:pt x="165" y="33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7" name="Freeform 57"/>
            <p:cNvSpPr>
              <a:spLocks/>
            </p:cNvSpPr>
            <p:nvPr/>
          </p:nvSpPr>
          <p:spPr bwMode="auto">
            <a:xfrm>
              <a:off x="1845" y="4980"/>
              <a:ext cx="405" cy="420"/>
            </a:xfrm>
            <a:custGeom>
              <a:avLst/>
              <a:gdLst/>
              <a:ahLst/>
              <a:cxnLst>
                <a:cxn ang="0">
                  <a:pos x="405" y="0"/>
                </a:cxn>
                <a:cxn ang="0">
                  <a:pos x="270" y="90"/>
                </a:cxn>
                <a:cxn ang="0">
                  <a:pos x="165" y="0"/>
                </a:cxn>
                <a:cxn ang="0">
                  <a:pos x="30" y="0"/>
                </a:cxn>
                <a:cxn ang="0">
                  <a:pos x="0" y="165"/>
                </a:cxn>
                <a:cxn ang="0">
                  <a:pos x="0" y="285"/>
                </a:cxn>
                <a:cxn ang="0">
                  <a:pos x="135" y="315"/>
                </a:cxn>
                <a:cxn ang="0">
                  <a:pos x="330" y="420"/>
                </a:cxn>
                <a:cxn ang="0">
                  <a:pos x="330" y="315"/>
                </a:cxn>
                <a:cxn ang="0">
                  <a:pos x="330" y="225"/>
                </a:cxn>
                <a:cxn ang="0">
                  <a:pos x="300" y="90"/>
                </a:cxn>
                <a:cxn ang="0">
                  <a:pos x="405" y="0"/>
                </a:cxn>
              </a:cxnLst>
              <a:rect l="0" t="0" r="r" b="b"/>
              <a:pathLst>
                <a:path w="405" h="420">
                  <a:moveTo>
                    <a:pt x="405" y="0"/>
                  </a:moveTo>
                  <a:lnTo>
                    <a:pt x="270" y="90"/>
                  </a:lnTo>
                  <a:lnTo>
                    <a:pt x="165" y="0"/>
                  </a:lnTo>
                  <a:lnTo>
                    <a:pt x="30" y="0"/>
                  </a:lnTo>
                  <a:lnTo>
                    <a:pt x="0" y="165"/>
                  </a:lnTo>
                  <a:lnTo>
                    <a:pt x="0" y="285"/>
                  </a:lnTo>
                  <a:lnTo>
                    <a:pt x="135" y="315"/>
                  </a:lnTo>
                  <a:lnTo>
                    <a:pt x="330" y="420"/>
                  </a:lnTo>
                  <a:lnTo>
                    <a:pt x="330" y="315"/>
                  </a:lnTo>
                  <a:lnTo>
                    <a:pt x="330" y="225"/>
                  </a:lnTo>
                  <a:lnTo>
                    <a:pt x="300" y="90"/>
                  </a:lnTo>
                  <a:lnTo>
                    <a:pt x="405"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58"/>
          <p:cNvGrpSpPr>
            <a:grpSpLocks/>
          </p:cNvGrpSpPr>
          <p:nvPr/>
        </p:nvGrpSpPr>
        <p:grpSpPr bwMode="auto">
          <a:xfrm>
            <a:off x="2684437" y="2371715"/>
            <a:ext cx="211138" cy="155575"/>
            <a:chOff x="4875" y="3690"/>
            <a:chExt cx="1350" cy="810"/>
          </a:xfrm>
        </p:grpSpPr>
        <p:sp>
          <p:nvSpPr>
            <p:cNvPr id="61499" name="Freeform 59"/>
            <p:cNvSpPr>
              <a:spLocks/>
            </p:cNvSpPr>
            <p:nvPr/>
          </p:nvSpPr>
          <p:spPr bwMode="auto">
            <a:xfrm rot="-382219">
              <a:off x="4875" y="3690"/>
              <a:ext cx="1095" cy="810"/>
            </a:xfrm>
            <a:custGeom>
              <a:avLst/>
              <a:gdLst/>
              <a:ahLst/>
              <a:cxnLst>
                <a:cxn ang="0">
                  <a:pos x="870" y="0"/>
                </a:cxn>
                <a:cxn ang="0">
                  <a:pos x="750" y="165"/>
                </a:cxn>
                <a:cxn ang="0">
                  <a:pos x="600" y="315"/>
                </a:cxn>
                <a:cxn ang="0">
                  <a:pos x="600" y="450"/>
                </a:cxn>
                <a:cxn ang="0">
                  <a:pos x="705" y="555"/>
                </a:cxn>
                <a:cxn ang="0">
                  <a:pos x="870" y="720"/>
                </a:cxn>
                <a:cxn ang="0">
                  <a:pos x="1095" y="720"/>
                </a:cxn>
                <a:cxn ang="0">
                  <a:pos x="0" y="810"/>
                </a:cxn>
                <a:cxn ang="0">
                  <a:pos x="780" y="75"/>
                </a:cxn>
              </a:cxnLst>
              <a:rect l="0" t="0" r="r" b="b"/>
              <a:pathLst>
                <a:path w="1095" h="810">
                  <a:moveTo>
                    <a:pt x="870" y="0"/>
                  </a:moveTo>
                  <a:lnTo>
                    <a:pt x="750" y="165"/>
                  </a:lnTo>
                  <a:lnTo>
                    <a:pt x="600" y="315"/>
                  </a:lnTo>
                  <a:lnTo>
                    <a:pt x="600" y="450"/>
                  </a:lnTo>
                  <a:lnTo>
                    <a:pt x="705" y="555"/>
                  </a:lnTo>
                  <a:lnTo>
                    <a:pt x="870" y="720"/>
                  </a:lnTo>
                  <a:lnTo>
                    <a:pt x="1095" y="720"/>
                  </a:lnTo>
                  <a:lnTo>
                    <a:pt x="0" y="810"/>
                  </a:lnTo>
                  <a:lnTo>
                    <a:pt x="780" y="75"/>
                  </a:ln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0" name="Oval 60"/>
            <p:cNvSpPr>
              <a:spLocks noChangeArrowheads="1"/>
            </p:cNvSpPr>
            <p:nvPr/>
          </p:nvSpPr>
          <p:spPr bwMode="auto">
            <a:xfrm>
              <a:off x="5475" y="3690"/>
              <a:ext cx="750" cy="720"/>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1" name="Oval 61"/>
            <p:cNvSpPr>
              <a:spLocks noChangeArrowheads="1"/>
            </p:cNvSpPr>
            <p:nvPr/>
          </p:nvSpPr>
          <p:spPr bwMode="auto">
            <a:xfrm>
              <a:off x="5745" y="4005"/>
              <a:ext cx="150" cy="135"/>
            </a:xfrm>
            <a:prstGeom prst="ellipse">
              <a:avLst/>
            </a:prstGeom>
            <a:solidFill>
              <a:srgbClr val="9747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2"/>
          <p:cNvGrpSpPr>
            <a:grpSpLocks/>
          </p:cNvGrpSpPr>
          <p:nvPr/>
        </p:nvGrpSpPr>
        <p:grpSpPr bwMode="auto">
          <a:xfrm>
            <a:off x="2857475" y="2432040"/>
            <a:ext cx="211137" cy="157162"/>
            <a:chOff x="4875" y="3690"/>
            <a:chExt cx="1350" cy="810"/>
          </a:xfrm>
        </p:grpSpPr>
        <p:sp>
          <p:nvSpPr>
            <p:cNvPr id="61503" name="Freeform 63"/>
            <p:cNvSpPr>
              <a:spLocks/>
            </p:cNvSpPr>
            <p:nvPr/>
          </p:nvSpPr>
          <p:spPr bwMode="auto">
            <a:xfrm rot="-382219">
              <a:off x="4875" y="3690"/>
              <a:ext cx="1095" cy="810"/>
            </a:xfrm>
            <a:custGeom>
              <a:avLst/>
              <a:gdLst/>
              <a:ahLst/>
              <a:cxnLst>
                <a:cxn ang="0">
                  <a:pos x="870" y="0"/>
                </a:cxn>
                <a:cxn ang="0">
                  <a:pos x="750" y="165"/>
                </a:cxn>
                <a:cxn ang="0">
                  <a:pos x="600" y="315"/>
                </a:cxn>
                <a:cxn ang="0">
                  <a:pos x="600" y="450"/>
                </a:cxn>
                <a:cxn ang="0">
                  <a:pos x="705" y="555"/>
                </a:cxn>
                <a:cxn ang="0">
                  <a:pos x="870" y="720"/>
                </a:cxn>
                <a:cxn ang="0">
                  <a:pos x="1095" y="720"/>
                </a:cxn>
                <a:cxn ang="0">
                  <a:pos x="0" y="810"/>
                </a:cxn>
                <a:cxn ang="0">
                  <a:pos x="780" y="75"/>
                </a:cxn>
              </a:cxnLst>
              <a:rect l="0" t="0" r="r" b="b"/>
              <a:pathLst>
                <a:path w="1095" h="810">
                  <a:moveTo>
                    <a:pt x="870" y="0"/>
                  </a:moveTo>
                  <a:lnTo>
                    <a:pt x="750" y="165"/>
                  </a:lnTo>
                  <a:lnTo>
                    <a:pt x="600" y="315"/>
                  </a:lnTo>
                  <a:lnTo>
                    <a:pt x="600" y="450"/>
                  </a:lnTo>
                  <a:lnTo>
                    <a:pt x="705" y="555"/>
                  </a:lnTo>
                  <a:lnTo>
                    <a:pt x="870" y="720"/>
                  </a:lnTo>
                  <a:lnTo>
                    <a:pt x="1095" y="720"/>
                  </a:lnTo>
                  <a:lnTo>
                    <a:pt x="0" y="810"/>
                  </a:lnTo>
                  <a:lnTo>
                    <a:pt x="780" y="75"/>
                  </a:ln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4" name="Oval 64"/>
            <p:cNvSpPr>
              <a:spLocks noChangeArrowheads="1"/>
            </p:cNvSpPr>
            <p:nvPr/>
          </p:nvSpPr>
          <p:spPr bwMode="auto">
            <a:xfrm>
              <a:off x="5475" y="3690"/>
              <a:ext cx="750" cy="720"/>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5" name="Oval 65"/>
            <p:cNvSpPr>
              <a:spLocks noChangeArrowheads="1"/>
            </p:cNvSpPr>
            <p:nvPr/>
          </p:nvSpPr>
          <p:spPr bwMode="auto">
            <a:xfrm>
              <a:off x="5745" y="4005"/>
              <a:ext cx="150" cy="135"/>
            </a:xfrm>
            <a:prstGeom prst="ellipse">
              <a:avLst/>
            </a:prstGeom>
            <a:solidFill>
              <a:srgbClr val="9747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66"/>
          <p:cNvGrpSpPr>
            <a:grpSpLocks/>
          </p:cNvGrpSpPr>
          <p:nvPr/>
        </p:nvGrpSpPr>
        <p:grpSpPr bwMode="auto">
          <a:xfrm>
            <a:off x="3027337" y="2501890"/>
            <a:ext cx="211138" cy="157162"/>
            <a:chOff x="4875" y="3690"/>
            <a:chExt cx="1350" cy="810"/>
          </a:xfrm>
        </p:grpSpPr>
        <p:sp>
          <p:nvSpPr>
            <p:cNvPr id="61507" name="Freeform 67"/>
            <p:cNvSpPr>
              <a:spLocks/>
            </p:cNvSpPr>
            <p:nvPr/>
          </p:nvSpPr>
          <p:spPr bwMode="auto">
            <a:xfrm rot="-382219">
              <a:off x="4875" y="3690"/>
              <a:ext cx="1095" cy="810"/>
            </a:xfrm>
            <a:custGeom>
              <a:avLst/>
              <a:gdLst/>
              <a:ahLst/>
              <a:cxnLst>
                <a:cxn ang="0">
                  <a:pos x="870" y="0"/>
                </a:cxn>
                <a:cxn ang="0">
                  <a:pos x="750" y="165"/>
                </a:cxn>
                <a:cxn ang="0">
                  <a:pos x="600" y="315"/>
                </a:cxn>
                <a:cxn ang="0">
                  <a:pos x="600" y="450"/>
                </a:cxn>
                <a:cxn ang="0">
                  <a:pos x="705" y="555"/>
                </a:cxn>
                <a:cxn ang="0">
                  <a:pos x="870" y="720"/>
                </a:cxn>
                <a:cxn ang="0">
                  <a:pos x="1095" y="720"/>
                </a:cxn>
                <a:cxn ang="0">
                  <a:pos x="0" y="810"/>
                </a:cxn>
                <a:cxn ang="0">
                  <a:pos x="780" y="75"/>
                </a:cxn>
              </a:cxnLst>
              <a:rect l="0" t="0" r="r" b="b"/>
              <a:pathLst>
                <a:path w="1095" h="810">
                  <a:moveTo>
                    <a:pt x="870" y="0"/>
                  </a:moveTo>
                  <a:lnTo>
                    <a:pt x="750" y="165"/>
                  </a:lnTo>
                  <a:lnTo>
                    <a:pt x="600" y="315"/>
                  </a:lnTo>
                  <a:lnTo>
                    <a:pt x="600" y="450"/>
                  </a:lnTo>
                  <a:lnTo>
                    <a:pt x="705" y="555"/>
                  </a:lnTo>
                  <a:lnTo>
                    <a:pt x="870" y="720"/>
                  </a:lnTo>
                  <a:lnTo>
                    <a:pt x="1095" y="720"/>
                  </a:lnTo>
                  <a:lnTo>
                    <a:pt x="0" y="810"/>
                  </a:lnTo>
                  <a:lnTo>
                    <a:pt x="780" y="75"/>
                  </a:ln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8" name="Oval 68"/>
            <p:cNvSpPr>
              <a:spLocks noChangeArrowheads="1"/>
            </p:cNvSpPr>
            <p:nvPr/>
          </p:nvSpPr>
          <p:spPr bwMode="auto">
            <a:xfrm>
              <a:off x="5475" y="3690"/>
              <a:ext cx="750" cy="720"/>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9" name="Oval 69"/>
            <p:cNvSpPr>
              <a:spLocks noChangeArrowheads="1"/>
            </p:cNvSpPr>
            <p:nvPr/>
          </p:nvSpPr>
          <p:spPr bwMode="auto">
            <a:xfrm>
              <a:off x="5745" y="4005"/>
              <a:ext cx="150" cy="135"/>
            </a:xfrm>
            <a:prstGeom prst="ellipse">
              <a:avLst/>
            </a:prstGeom>
            <a:solidFill>
              <a:srgbClr val="9747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70"/>
          <p:cNvGrpSpPr>
            <a:grpSpLocks/>
          </p:cNvGrpSpPr>
          <p:nvPr/>
        </p:nvGrpSpPr>
        <p:grpSpPr bwMode="auto">
          <a:xfrm>
            <a:off x="3198787" y="2676515"/>
            <a:ext cx="211138" cy="155575"/>
            <a:chOff x="4875" y="3690"/>
            <a:chExt cx="1350" cy="810"/>
          </a:xfrm>
        </p:grpSpPr>
        <p:sp>
          <p:nvSpPr>
            <p:cNvPr id="61511" name="Freeform 71"/>
            <p:cNvSpPr>
              <a:spLocks/>
            </p:cNvSpPr>
            <p:nvPr/>
          </p:nvSpPr>
          <p:spPr bwMode="auto">
            <a:xfrm rot="-382219">
              <a:off x="4875" y="3690"/>
              <a:ext cx="1095" cy="810"/>
            </a:xfrm>
            <a:custGeom>
              <a:avLst/>
              <a:gdLst/>
              <a:ahLst/>
              <a:cxnLst>
                <a:cxn ang="0">
                  <a:pos x="870" y="0"/>
                </a:cxn>
                <a:cxn ang="0">
                  <a:pos x="750" y="165"/>
                </a:cxn>
                <a:cxn ang="0">
                  <a:pos x="600" y="315"/>
                </a:cxn>
                <a:cxn ang="0">
                  <a:pos x="600" y="450"/>
                </a:cxn>
                <a:cxn ang="0">
                  <a:pos x="705" y="555"/>
                </a:cxn>
                <a:cxn ang="0">
                  <a:pos x="870" y="720"/>
                </a:cxn>
                <a:cxn ang="0">
                  <a:pos x="1095" y="720"/>
                </a:cxn>
                <a:cxn ang="0">
                  <a:pos x="0" y="810"/>
                </a:cxn>
                <a:cxn ang="0">
                  <a:pos x="780" y="75"/>
                </a:cxn>
              </a:cxnLst>
              <a:rect l="0" t="0" r="r" b="b"/>
              <a:pathLst>
                <a:path w="1095" h="810">
                  <a:moveTo>
                    <a:pt x="870" y="0"/>
                  </a:moveTo>
                  <a:lnTo>
                    <a:pt x="750" y="165"/>
                  </a:lnTo>
                  <a:lnTo>
                    <a:pt x="600" y="315"/>
                  </a:lnTo>
                  <a:lnTo>
                    <a:pt x="600" y="450"/>
                  </a:lnTo>
                  <a:lnTo>
                    <a:pt x="705" y="555"/>
                  </a:lnTo>
                  <a:lnTo>
                    <a:pt x="870" y="720"/>
                  </a:lnTo>
                  <a:lnTo>
                    <a:pt x="1095" y="720"/>
                  </a:lnTo>
                  <a:lnTo>
                    <a:pt x="0" y="810"/>
                  </a:lnTo>
                  <a:lnTo>
                    <a:pt x="780" y="75"/>
                  </a:ln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2" name="Oval 72"/>
            <p:cNvSpPr>
              <a:spLocks noChangeArrowheads="1"/>
            </p:cNvSpPr>
            <p:nvPr/>
          </p:nvSpPr>
          <p:spPr bwMode="auto">
            <a:xfrm>
              <a:off x="5475" y="3690"/>
              <a:ext cx="750" cy="720"/>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3" name="Oval 73"/>
            <p:cNvSpPr>
              <a:spLocks noChangeArrowheads="1"/>
            </p:cNvSpPr>
            <p:nvPr/>
          </p:nvSpPr>
          <p:spPr bwMode="auto">
            <a:xfrm>
              <a:off x="5745" y="4005"/>
              <a:ext cx="150" cy="135"/>
            </a:xfrm>
            <a:prstGeom prst="ellipse">
              <a:avLst/>
            </a:prstGeom>
            <a:solidFill>
              <a:srgbClr val="9747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514" name="Oval 74"/>
          <p:cNvSpPr>
            <a:spLocks noChangeArrowheads="1"/>
          </p:cNvSpPr>
          <p:nvPr/>
        </p:nvSpPr>
        <p:spPr bwMode="auto">
          <a:xfrm>
            <a:off x="2258987" y="4640252"/>
            <a:ext cx="49213" cy="61913"/>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515" name="Oval 75"/>
          <p:cNvSpPr>
            <a:spLocks noChangeArrowheads="1"/>
          </p:cNvSpPr>
          <p:nvPr/>
        </p:nvSpPr>
        <p:spPr bwMode="auto">
          <a:xfrm>
            <a:off x="2412975" y="4578340"/>
            <a:ext cx="49212" cy="6191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516" name="Oval 76"/>
          <p:cNvSpPr>
            <a:spLocks noChangeArrowheads="1"/>
          </p:cNvSpPr>
          <p:nvPr/>
        </p:nvSpPr>
        <p:spPr bwMode="auto">
          <a:xfrm>
            <a:off x="2563787" y="4532302"/>
            <a:ext cx="47625" cy="61913"/>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517" name="Oval 77"/>
          <p:cNvSpPr>
            <a:spLocks noChangeArrowheads="1"/>
          </p:cNvSpPr>
          <p:nvPr/>
        </p:nvSpPr>
        <p:spPr bwMode="auto">
          <a:xfrm>
            <a:off x="2124050" y="4532302"/>
            <a:ext cx="47625" cy="61913"/>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518" name="Oval 78"/>
          <p:cNvSpPr>
            <a:spLocks noChangeArrowheads="1"/>
          </p:cNvSpPr>
          <p:nvPr/>
        </p:nvSpPr>
        <p:spPr bwMode="auto">
          <a:xfrm>
            <a:off x="2279625" y="4470390"/>
            <a:ext cx="47625" cy="61912"/>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519" name="Oval 79"/>
          <p:cNvSpPr>
            <a:spLocks noChangeArrowheads="1"/>
          </p:cNvSpPr>
          <p:nvPr/>
        </p:nvSpPr>
        <p:spPr bwMode="auto">
          <a:xfrm>
            <a:off x="2428850" y="4424352"/>
            <a:ext cx="47625" cy="61913"/>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520" name="Arc 80"/>
          <p:cNvSpPr>
            <a:spLocks/>
          </p:cNvSpPr>
          <p:nvPr/>
        </p:nvSpPr>
        <p:spPr bwMode="auto">
          <a:xfrm rot="-10186603" flipH="1" flipV="1">
            <a:off x="2678087" y="2949565"/>
            <a:ext cx="223838" cy="12827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1521" name="Arc 81"/>
          <p:cNvSpPr>
            <a:spLocks/>
          </p:cNvSpPr>
          <p:nvPr/>
        </p:nvSpPr>
        <p:spPr bwMode="auto">
          <a:xfrm rot="9549023" flipV="1">
            <a:off x="968350" y="2982902"/>
            <a:ext cx="346075"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1522" name="Arc 82"/>
          <p:cNvSpPr>
            <a:spLocks/>
          </p:cNvSpPr>
          <p:nvPr/>
        </p:nvSpPr>
        <p:spPr bwMode="auto">
          <a:xfrm rot="6214352" flipV="1">
            <a:off x="1457300" y="3568690"/>
            <a:ext cx="346075" cy="993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1523" name="Arc 83"/>
          <p:cNvSpPr>
            <a:spLocks/>
          </p:cNvSpPr>
          <p:nvPr/>
        </p:nvSpPr>
        <p:spPr bwMode="auto">
          <a:xfrm rot="-7228047" flipH="1" flipV="1">
            <a:off x="1439837" y="2459028"/>
            <a:ext cx="263525" cy="35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1524" name="Arc 84"/>
          <p:cNvSpPr>
            <a:spLocks/>
          </p:cNvSpPr>
          <p:nvPr/>
        </p:nvSpPr>
        <p:spPr bwMode="auto">
          <a:xfrm rot="4902426" flipH="1" flipV="1">
            <a:off x="697681" y="2431246"/>
            <a:ext cx="363538" cy="355600"/>
          </a:xfrm>
          <a:custGeom>
            <a:avLst/>
            <a:gdLst>
              <a:gd name="G0" fmla="+- 8366 0 0"/>
              <a:gd name="G1" fmla="+- 21600 0 0"/>
              <a:gd name="G2" fmla="+- 21600 0 0"/>
              <a:gd name="T0" fmla="*/ 0 w 29966"/>
              <a:gd name="T1" fmla="*/ 1686 h 21600"/>
              <a:gd name="T2" fmla="*/ 29966 w 29966"/>
              <a:gd name="T3" fmla="*/ 21600 h 21600"/>
              <a:gd name="T4" fmla="*/ 8366 w 29966"/>
              <a:gd name="T5" fmla="*/ 21600 h 21600"/>
            </a:gdLst>
            <a:ahLst/>
            <a:cxnLst>
              <a:cxn ang="0">
                <a:pos x="T0" y="T1"/>
              </a:cxn>
              <a:cxn ang="0">
                <a:pos x="T2" y="T3"/>
              </a:cxn>
              <a:cxn ang="0">
                <a:pos x="T4" y="T5"/>
              </a:cxn>
            </a:cxnLst>
            <a:rect l="0" t="0" r="r" b="b"/>
            <a:pathLst>
              <a:path w="29966" h="21600" fill="none" extrusionOk="0">
                <a:moveTo>
                  <a:pt x="-1" y="1685"/>
                </a:moveTo>
                <a:cubicBezTo>
                  <a:pt x="2648" y="573"/>
                  <a:pt x="5492" y="-1"/>
                  <a:pt x="8366" y="0"/>
                </a:cubicBezTo>
                <a:cubicBezTo>
                  <a:pt x="20295" y="0"/>
                  <a:pt x="29966" y="9670"/>
                  <a:pt x="29966" y="21600"/>
                </a:cubicBezTo>
              </a:path>
              <a:path w="29966" h="21600" stroke="0" extrusionOk="0">
                <a:moveTo>
                  <a:pt x="-1" y="1685"/>
                </a:moveTo>
                <a:cubicBezTo>
                  <a:pt x="2648" y="573"/>
                  <a:pt x="5492" y="-1"/>
                  <a:pt x="8366" y="0"/>
                </a:cubicBezTo>
                <a:cubicBezTo>
                  <a:pt x="20295" y="0"/>
                  <a:pt x="29966" y="9670"/>
                  <a:pt x="29966" y="21600"/>
                </a:cubicBezTo>
                <a:lnTo>
                  <a:pt x="8366" y="21600"/>
                </a:lnTo>
                <a:close/>
              </a:path>
            </a:pathLst>
          </a:cu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1525" name="Text Box 85"/>
          <p:cNvSpPr txBox="1">
            <a:spLocks noChangeArrowheads="1"/>
          </p:cNvSpPr>
          <p:nvPr/>
        </p:nvSpPr>
        <p:spPr bwMode="auto">
          <a:xfrm>
            <a:off x="612750" y="2760652"/>
            <a:ext cx="306387" cy="57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rgbClr val="FF0000"/>
                </a:solidFill>
                <a:effectLst/>
                <a:latin typeface="Calibri" pitchFamily="34" charset="0"/>
                <a:cs typeface="Times New Roman" pitchFamily="18" charset="0"/>
              </a:rPr>
              <a:t>+</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sp>
        <p:nvSpPr>
          <p:cNvPr id="61526" name="Text Box 86"/>
          <p:cNvSpPr txBox="1">
            <a:spLocks noChangeArrowheads="1"/>
          </p:cNvSpPr>
          <p:nvPr/>
        </p:nvSpPr>
        <p:spPr bwMode="auto">
          <a:xfrm>
            <a:off x="4229096" y="1528752"/>
            <a:ext cx="2925762" cy="5114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b="0" dirty="0" smtClean="0">
                <a:latin typeface="Calibri" pitchFamily="34" charset="0"/>
              </a:rPr>
              <a:t>Squad</a:t>
            </a: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 </a:t>
            </a:r>
            <a:r>
              <a:rPr lang="en-US" sz="1100" b="0" dirty="0" smtClean="0">
                <a:latin typeface="Calibri" pitchFamily="34" charset="0"/>
              </a:rPr>
              <a:t> quick ropes from helicopter</a:t>
            </a:r>
            <a:endParaRPr kumimoji="0" lang="en-US"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Sniper goes to high ground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Attack group assembles behind ground cover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Sniper is ambushed and </a:t>
            </a:r>
            <a:r>
              <a:rPr lang="en-US" sz="1100" b="0" dirty="0" smtClean="0">
                <a:latin typeface="Calibri" pitchFamily="34" charset="0"/>
              </a:rPr>
              <a:t>injured</a:t>
            </a: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 He uses his personnel PSM display to treat himself. Squad commander sees the injury on h</a:t>
            </a:r>
            <a:r>
              <a:rPr lang="en-US" sz="1100" b="0" dirty="0" smtClean="0">
                <a:latin typeface="Calibri" pitchFamily="34" charset="0"/>
              </a:rPr>
              <a:t>is device and </a:t>
            </a: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changes tactics assuming no over site from fire control. Medic uses his PSM display determines Sniper is dealing with bleeding and is not in shock so stays with attack team.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Attack team splits and enters building.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Attack team has casualty, medic sees this on his display and attends casualty.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Medic takes casualty to CCP, casualty collection point.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COC, command and control</a:t>
            </a:r>
            <a:r>
              <a:rPr kumimoji="0" lang="en-US" sz="1100" b="0" i="0" u="none" strike="noStrike" cap="none" normalizeH="0" dirty="0" smtClean="0">
                <a:ln>
                  <a:noFill/>
                </a:ln>
                <a:solidFill>
                  <a:schemeClr val="tx1"/>
                </a:solidFill>
                <a:effectLst/>
                <a:latin typeface="Calibri" pitchFamily="34" charset="0"/>
                <a:cs typeface="Times New Roman" pitchFamily="18" charset="0"/>
              </a:rPr>
              <a:t> at FOB, Forward Op Base, </a:t>
            </a:r>
            <a:r>
              <a:rPr lang="en-US" sz="1100" b="0" dirty="0" smtClean="0">
                <a:latin typeface="Calibri" pitchFamily="34" charset="0"/>
              </a:rPr>
              <a:t>sees causalities on their display and immediately deploys QRF, Quick Reaction Force.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MEDEVAC sees vitals on their PSM display, gives advice and treats immediately.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yriad Pro Cond" pitchFamily="34" charset="0"/>
              <a:cs typeface="Times New Roman" pitchFamily="18" charset="0"/>
            </a:endParaRPr>
          </a:p>
        </p:txBody>
      </p:sp>
      <p:grpSp>
        <p:nvGrpSpPr>
          <p:cNvPr id="18" name="Group 87"/>
          <p:cNvGrpSpPr>
            <a:grpSpLocks/>
          </p:cNvGrpSpPr>
          <p:nvPr/>
        </p:nvGrpSpPr>
        <p:grpSpPr bwMode="auto">
          <a:xfrm>
            <a:off x="2238360" y="4786320"/>
            <a:ext cx="333375" cy="300037"/>
            <a:chOff x="6240" y="6595"/>
            <a:chExt cx="525" cy="472"/>
          </a:xfrm>
        </p:grpSpPr>
        <p:sp>
          <p:nvSpPr>
            <p:cNvPr id="61528" name="Oval 88"/>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9" name="Text Box 89"/>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1</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19" name="Group 90"/>
          <p:cNvGrpSpPr>
            <a:grpSpLocks/>
          </p:cNvGrpSpPr>
          <p:nvPr/>
        </p:nvGrpSpPr>
        <p:grpSpPr bwMode="auto">
          <a:xfrm>
            <a:off x="3867144" y="1528752"/>
            <a:ext cx="333375" cy="300037"/>
            <a:chOff x="6240" y="6595"/>
            <a:chExt cx="525" cy="472"/>
          </a:xfrm>
        </p:grpSpPr>
        <p:sp>
          <p:nvSpPr>
            <p:cNvPr id="61531" name="Oval 91"/>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32" name="Text Box 92"/>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1</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sp>
        <p:nvSpPr>
          <p:cNvPr id="61533" name="Text Box 93"/>
          <p:cNvSpPr txBox="1">
            <a:spLocks noChangeArrowheads="1"/>
          </p:cNvSpPr>
          <p:nvPr/>
        </p:nvSpPr>
        <p:spPr bwMode="auto">
          <a:xfrm>
            <a:off x="1749400" y="1812915"/>
            <a:ext cx="306387" cy="57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rgbClr val="FF0000"/>
                </a:solidFill>
                <a:effectLst/>
                <a:latin typeface="Calibri" pitchFamily="34" charset="0"/>
                <a:cs typeface="Times New Roman" pitchFamily="18" charset="0"/>
              </a:rPr>
              <a:t>!</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sp>
        <p:nvSpPr>
          <p:cNvPr id="61534" name="Text Box 94"/>
          <p:cNvSpPr txBox="1">
            <a:spLocks noChangeArrowheads="1"/>
          </p:cNvSpPr>
          <p:nvPr/>
        </p:nvSpPr>
        <p:spPr bwMode="auto">
          <a:xfrm>
            <a:off x="2473300" y="2562215"/>
            <a:ext cx="304800" cy="57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rgbClr val="FF0000"/>
                </a:solidFill>
                <a:effectLst/>
                <a:latin typeface="Calibri" pitchFamily="34" charset="0"/>
                <a:cs typeface="Times New Roman" pitchFamily="18" charset="0"/>
              </a:rPr>
              <a:t>!</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nvGrpSpPr>
          <p:cNvPr id="20" name="Group 95"/>
          <p:cNvGrpSpPr>
            <a:grpSpLocks/>
          </p:cNvGrpSpPr>
          <p:nvPr/>
        </p:nvGrpSpPr>
        <p:grpSpPr bwMode="auto">
          <a:xfrm>
            <a:off x="3867144" y="1800216"/>
            <a:ext cx="333375" cy="300038"/>
            <a:chOff x="6240" y="6595"/>
            <a:chExt cx="525" cy="472"/>
          </a:xfrm>
        </p:grpSpPr>
        <p:sp>
          <p:nvSpPr>
            <p:cNvPr id="61536" name="Oval 96"/>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37" name="Text Box 97"/>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2</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1" name="Group 98"/>
          <p:cNvGrpSpPr>
            <a:grpSpLocks/>
          </p:cNvGrpSpPr>
          <p:nvPr/>
        </p:nvGrpSpPr>
        <p:grpSpPr bwMode="auto">
          <a:xfrm>
            <a:off x="3001937" y="3047990"/>
            <a:ext cx="333375" cy="300037"/>
            <a:chOff x="6240" y="6595"/>
            <a:chExt cx="525" cy="472"/>
          </a:xfrm>
        </p:grpSpPr>
        <p:sp>
          <p:nvSpPr>
            <p:cNvPr id="61539" name="Oval 99"/>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40" name="Text Box 100"/>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2</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2" name="Group 101"/>
          <p:cNvGrpSpPr>
            <a:grpSpLocks/>
          </p:cNvGrpSpPr>
          <p:nvPr/>
        </p:nvGrpSpPr>
        <p:grpSpPr bwMode="auto">
          <a:xfrm>
            <a:off x="3867144" y="2071680"/>
            <a:ext cx="333375" cy="298450"/>
            <a:chOff x="6240" y="6595"/>
            <a:chExt cx="525" cy="472"/>
          </a:xfrm>
        </p:grpSpPr>
        <p:sp>
          <p:nvSpPr>
            <p:cNvPr id="61542" name="Oval 102"/>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43" name="Text Box 103"/>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3</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3" name="Group 104"/>
          <p:cNvGrpSpPr>
            <a:grpSpLocks/>
          </p:cNvGrpSpPr>
          <p:nvPr/>
        </p:nvGrpSpPr>
        <p:grpSpPr bwMode="auto">
          <a:xfrm>
            <a:off x="1108050" y="3121015"/>
            <a:ext cx="333375" cy="298450"/>
            <a:chOff x="6240" y="6595"/>
            <a:chExt cx="525" cy="472"/>
          </a:xfrm>
        </p:grpSpPr>
        <p:sp>
          <p:nvSpPr>
            <p:cNvPr id="61545" name="Oval 105"/>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46" name="Text Box 106"/>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3</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4" name="Group 107"/>
          <p:cNvGrpSpPr>
            <a:grpSpLocks/>
          </p:cNvGrpSpPr>
          <p:nvPr/>
        </p:nvGrpSpPr>
        <p:grpSpPr bwMode="auto">
          <a:xfrm>
            <a:off x="2660625" y="2609840"/>
            <a:ext cx="333375" cy="300037"/>
            <a:chOff x="6240" y="6595"/>
            <a:chExt cx="525" cy="472"/>
          </a:xfrm>
        </p:grpSpPr>
        <p:sp>
          <p:nvSpPr>
            <p:cNvPr id="61548" name="Oval 108"/>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49" name="Text Box 109"/>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4</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5" name="Group 110"/>
          <p:cNvGrpSpPr>
            <a:grpSpLocks/>
          </p:cNvGrpSpPr>
          <p:nvPr/>
        </p:nvGrpSpPr>
        <p:grpSpPr bwMode="auto">
          <a:xfrm>
            <a:off x="3867144" y="2768598"/>
            <a:ext cx="333375" cy="298450"/>
            <a:chOff x="6240" y="6595"/>
            <a:chExt cx="525" cy="472"/>
          </a:xfrm>
        </p:grpSpPr>
        <p:sp>
          <p:nvSpPr>
            <p:cNvPr id="61551" name="Oval 111"/>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52" name="Text Box 112"/>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4</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6" name="Group 113"/>
          <p:cNvGrpSpPr>
            <a:grpSpLocks/>
          </p:cNvGrpSpPr>
          <p:nvPr/>
        </p:nvGrpSpPr>
        <p:grpSpPr bwMode="auto">
          <a:xfrm>
            <a:off x="1701775" y="2359015"/>
            <a:ext cx="333375" cy="300037"/>
            <a:chOff x="6240" y="6595"/>
            <a:chExt cx="525" cy="472"/>
          </a:xfrm>
        </p:grpSpPr>
        <p:sp>
          <p:nvSpPr>
            <p:cNvPr id="61554" name="Oval 114"/>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55" name="Text Box 115"/>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5</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7" name="Group 116"/>
          <p:cNvGrpSpPr>
            <a:grpSpLocks/>
          </p:cNvGrpSpPr>
          <p:nvPr/>
        </p:nvGrpSpPr>
        <p:grpSpPr bwMode="auto">
          <a:xfrm>
            <a:off x="3867144" y="3673478"/>
            <a:ext cx="333375" cy="298450"/>
            <a:chOff x="6240" y="6595"/>
            <a:chExt cx="525" cy="472"/>
          </a:xfrm>
        </p:grpSpPr>
        <p:sp>
          <p:nvSpPr>
            <p:cNvPr id="61557" name="Oval 117"/>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58" name="Text Box 118"/>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5</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8" name="Group 119"/>
          <p:cNvGrpSpPr>
            <a:grpSpLocks/>
          </p:cNvGrpSpPr>
          <p:nvPr/>
        </p:nvGrpSpPr>
        <p:grpSpPr bwMode="auto">
          <a:xfrm>
            <a:off x="1701775" y="1619240"/>
            <a:ext cx="333375" cy="298450"/>
            <a:chOff x="6240" y="6595"/>
            <a:chExt cx="525" cy="472"/>
          </a:xfrm>
        </p:grpSpPr>
        <p:sp>
          <p:nvSpPr>
            <p:cNvPr id="61560" name="Oval 120"/>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61" name="Text Box 121"/>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6</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29" name="Group 122"/>
          <p:cNvGrpSpPr>
            <a:grpSpLocks/>
          </p:cNvGrpSpPr>
          <p:nvPr/>
        </p:nvGrpSpPr>
        <p:grpSpPr bwMode="auto">
          <a:xfrm>
            <a:off x="3867144" y="4002092"/>
            <a:ext cx="352425" cy="298450"/>
            <a:chOff x="6240" y="6595"/>
            <a:chExt cx="555" cy="472"/>
          </a:xfrm>
        </p:grpSpPr>
        <p:sp>
          <p:nvSpPr>
            <p:cNvPr id="61563" name="Oval 123"/>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64" name="Text Box 124"/>
            <p:cNvSpPr txBox="1">
              <a:spLocks noChangeArrowheads="1"/>
            </p:cNvSpPr>
            <p:nvPr/>
          </p:nvSpPr>
          <p:spPr bwMode="auto">
            <a:xfrm>
              <a:off x="627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6</a:t>
              </a:r>
              <a:endParaRPr kumimoji="0" lang="en-US" sz="1200" b="1" i="0" u="none" strike="noStrike" cap="none" normalizeH="0" baseline="0" dirty="0" smtClean="0">
                <a:ln>
                  <a:noFill/>
                </a:ln>
                <a:solidFill>
                  <a:schemeClr val="tx1"/>
                </a:solidFill>
                <a:effectLst/>
                <a:latin typeface="Myriad Pro Cond" pitchFamily="34" charset="0"/>
                <a:cs typeface="Times New Roman" pitchFamily="18" charset="0"/>
              </a:endParaRPr>
            </a:p>
          </p:txBody>
        </p:sp>
      </p:grpSp>
      <p:grpSp>
        <p:nvGrpSpPr>
          <p:cNvPr id="30" name="Group 125"/>
          <p:cNvGrpSpPr>
            <a:grpSpLocks/>
          </p:cNvGrpSpPr>
          <p:nvPr/>
        </p:nvGrpSpPr>
        <p:grpSpPr bwMode="auto">
          <a:xfrm>
            <a:off x="3867144" y="4487870"/>
            <a:ext cx="333375" cy="300038"/>
            <a:chOff x="6240" y="6595"/>
            <a:chExt cx="525" cy="472"/>
          </a:xfrm>
        </p:grpSpPr>
        <p:sp>
          <p:nvSpPr>
            <p:cNvPr id="61566" name="Oval 126"/>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67" name="Text Box 127"/>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7</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31" name="Group 128"/>
          <p:cNvGrpSpPr>
            <a:grpSpLocks/>
          </p:cNvGrpSpPr>
          <p:nvPr/>
        </p:nvGrpSpPr>
        <p:grpSpPr bwMode="auto">
          <a:xfrm>
            <a:off x="428600" y="2771765"/>
            <a:ext cx="333375" cy="298450"/>
            <a:chOff x="6240" y="6595"/>
            <a:chExt cx="525" cy="472"/>
          </a:xfrm>
        </p:grpSpPr>
        <p:sp>
          <p:nvSpPr>
            <p:cNvPr id="61569" name="Oval 129"/>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70" name="Text Box 130"/>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7</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61440" name="Group 131"/>
          <p:cNvGrpSpPr>
            <a:grpSpLocks/>
          </p:cNvGrpSpPr>
          <p:nvPr/>
        </p:nvGrpSpPr>
        <p:grpSpPr bwMode="auto">
          <a:xfrm>
            <a:off x="3867144" y="4940310"/>
            <a:ext cx="333375" cy="298450"/>
            <a:chOff x="6240" y="6595"/>
            <a:chExt cx="525" cy="472"/>
          </a:xfrm>
        </p:grpSpPr>
        <p:sp>
          <p:nvSpPr>
            <p:cNvPr id="61572" name="Oval 132"/>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73" name="Text Box 133"/>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8</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grpSp>
        <p:nvGrpSpPr>
          <p:cNvPr id="61441" name="Group 134"/>
          <p:cNvGrpSpPr>
            <a:grpSpLocks/>
          </p:cNvGrpSpPr>
          <p:nvPr/>
        </p:nvGrpSpPr>
        <p:grpSpPr bwMode="auto">
          <a:xfrm>
            <a:off x="876275" y="5494327"/>
            <a:ext cx="333375" cy="300038"/>
            <a:chOff x="6240" y="6595"/>
            <a:chExt cx="525" cy="472"/>
          </a:xfrm>
        </p:grpSpPr>
        <p:sp>
          <p:nvSpPr>
            <p:cNvPr id="61575" name="Oval 135"/>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76" name="Text Box 136"/>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Times New Roman" pitchFamily="18" charset="0"/>
                </a:rPr>
                <a:t>8</a:t>
              </a:r>
              <a:endParaRPr kumimoji="0" lang="en-US" sz="1200" b="1" i="0" u="none" strike="noStrike" cap="none" normalizeH="0" baseline="0" smtClean="0">
                <a:ln>
                  <a:noFill/>
                </a:ln>
                <a:solidFill>
                  <a:schemeClr val="tx1"/>
                </a:solidFill>
                <a:effectLst/>
                <a:latin typeface="Myriad Pro Cond" pitchFamily="34" charset="0"/>
                <a:cs typeface="Times New Roman" pitchFamily="18" charset="0"/>
              </a:endParaRPr>
            </a:p>
          </p:txBody>
        </p:sp>
      </p:grpSp>
      <p:cxnSp>
        <p:nvCxnSpPr>
          <p:cNvPr id="61577" name="AutoShape 137"/>
          <p:cNvCxnSpPr>
            <a:cxnSpLocks noChangeShapeType="1"/>
          </p:cNvCxnSpPr>
          <p:nvPr/>
        </p:nvCxnSpPr>
        <p:spPr bwMode="auto">
          <a:xfrm flipH="1" flipV="1">
            <a:off x="919137" y="4238615"/>
            <a:ext cx="255588" cy="1295400"/>
          </a:xfrm>
          <a:prstGeom prst="straightConnector1">
            <a:avLst/>
          </a:prstGeom>
          <a:noFill/>
          <a:ln w="38100">
            <a:solidFill>
              <a:srgbClr val="000000"/>
            </a:solidFill>
            <a:round/>
            <a:headEnd/>
            <a:tailEnd type="triangle" w="med" len="med"/>
          </a:ln>
        </p:spPr>
      </p:cxnSp>
      <p:pic>
        <p:nvPicPr>
          <p:cNvPr id="139" name="Picture 4" descr="C:\Users\brianr\Desktop\Conops pictures\Medic sequence.png"/>
          <p:cNvPicPr>
            <a:picLocks noChangeArrowheads="1"/>
          </p:cNvPicPr>
          <p:nvPr/>
        </p:nvPicPr>
        <p:blipFill>
          <a:blip r:embed="rId2" cstate="print"/>
          <a:srcRect/>
          <a:stretch>
            <a:fillRect/>
          </a:stretch>
        </p:blipFill>
        <p:spPr bwMode="auto">
          <a:xfrm>
            <a:off x="7305688" y="2524120"/>
            <a:ext cx="2377440" cy="1463040"/>
          </a:xfrm>
          <a:prstGeom prst="rect">
            <a:avLst/>
          </a:prstGeom>
          <a:noFill/>
          <a:ln w="9525">
            <a:noFill/>
            <a:miter lim="800000"/>
            <a:headEnd/>
            <a:tailEnd/>
          </a:ln>
        </p:spPr>
      </p:pic>
      <p:pic>
        <p:nvPicPr>
          <p:cNvPr id="140" name="Picture 3"/>
          <p:cNvPicPr>
            <a:picLocks noChangeArrowheads="1"/>
          </p:cNvPicPr>
          <p:nvPr/>
        </p:nvPicPr>
        <p:blipFill>
          <a:blip r:embed="rId3" cstate="print"/>
          <a:srcRect/>
          <a:stretch>
            <a:fillRect/>
          </a:stretch>
        </p:blipFill>
        <p:spPr bwMode="auto">
          <a:xfrm>
            <a:off x="7305688" y="985824"/>
            <a:ext cx="2377440" cy="1463040"/>
          </a:xfrm>
          <a:prstGeom prst="rect">
            <a:avLst/>
          </a:prstGeom>
          <a:noFill/>
          <a:ln w="9525">
            <a:noFill/>
            <a:miter lim="800000"/>
            <a:headEnd/>
            <a:tailEnd/>
          </a:ln>
        </p:spPr>
      </p:pic>
      <p:pic>
        <p:nvPicPr>
          <p:cNvPr id="141" name="Picture 4"/>
          <p:cNvPicPr>
            <a:picLocks noChangeArrowheads="1"/>
          </p:cNvPicPr>
          <p:nvPr/>
        </p:nvPicPr>
        <p:blipFill>
          <a:blip r:embed="rId4" cstate="print"/>
          <a:srcRect/>
          <a:stretch>
            <a:fillRect/>
          </a:stretch>
        </p:blipFill>
        <p:spPr bwMode="auto">
          <a:xfrm>
            <a:off x="7305688" y="4062416"/>
            <a:ext cx="2377440" cy="1463040"/>
          </a:xfrm>
          <a:prstGeom prst="rect">
            <a:avLst/>
          </a:prstGeom>
          <a:noFill/>
          <a:ln w="9525">
            <a:noFill/>
            <a:miter lim="800000"/>
            <a:headEnd/>
            <a:tailEnd/>
          </a:ln>
        </p:spPr>
      </p:pic>
      <p:pic>
        <p:nvPicPr>
          <p:cNvPr id="142" name="Picture 5"/>
          <p:cNvPicPr>
            <a:picLocks noChangeArrowheads="1"/>
          </p:cNvPicPr>
          <p:nvPr/>
        </p:nvPicPr>
        <p:blipFill>
          <a:blip r:embed="rId5" cstate="print"/>
          <a:srcRect/>
          <a:stretch>
            <a:fillRect/>
          </a:stretch>
        </p:blipFill>
        <p:spPr bwMode="auto">
          <a:xfrm>
            <a:off x="7305688" y="5600712"/>
            <a:ext cx="2377440" cy="1463040"/>
          </a:xfrm>
          <a:prstGeom prst="rect">
            <a:avLst/>
          </a:prstGeom>
          <a:noFill/>
          <a:ln w="9525">
            <a:noFill/>
            <a:miter lim="800000"/>
            <a:headEnd/>
            <a:tailEnd/>
          </a:ln>
        </p:spPr>
      </p:pic>
      <p:grpSp>
        <p:nvGrpSpPr>
          <p:cNvPr id="61442" name="Group 131"/>
          <p:cNvGrpSpPr>
            <a:grpSpLocks/>
          </p:cNvGrpSpPr>
          <p:nvPr/>
        </p:nvGrpSpPr>
        <p:grpSpPr bwMode="auto">
          <a:xfrm>
            <a:off x="3862381" y="5573726"/>
            <a:ext cx="333375" cy="298450"/>
            <a:chOff x="6240" y="6595"/>
            <a:chExt cx="525" cy="472"/>
          </a:xfrm>
        </p:grpSpPr>
        <p:sp>
          <p:nvSpPr>
            <p:cNvPr id="144" name="Oval 132"/>
            <p:cNvSpPr>
              <a:spLocks noChangeArrowheads="1"/>
            </p:cNvSpPr>
            <p:nvPr/>
          </p:nvSpPr>
          <p:spPr bwMode="auto">
            <a:xfrm>
              <a:off x="6240" y="6630"/>
              <a:ext cx="420" cy="37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Text Box 133"/>
            <p:cNvSpPr txBox="1">
              <a:spLocks noChangeArrowheads="1"/>
            </p:cNvSpPr>
            <p:nvPr/>
          </p:nvSpPr>
          <p:spPr bwMode="auto">
            <a:xfrm>
              <a:off x="6240" y="6595"/>
              <a:ext cx="525" cy="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b="0" dirty="0" smtClean="0">
                  <a:latin typeface="Calibri" pitchFamily="34" charset="0"/>
                </a:rPr>
                <a:t>9</a:t>
              </a:r>
              <a:endParaRPr kumimoji="0" lang="en-US" sz="1200" b="1" i="0" u="none" strike="noStrike" cap="none" normalizeH="0" baseline="0" dirty="0" smtClean="0">
                <a:ln>
                  <a:noFill/>
                </a:ln>
                <a:solidFill>
                  <a:schemeClr val="tx1"/>
                </a:solidFill>
                <a:effectLst/>
                <a:latin typeface="Myriad Pro Cond" pitchFamily="34" charset="0"/>
                <a:cs typeface="Times New Roman" pitchFamily="18" charset="0"/>
              </a:endParaRPr>
            </a:p>
          </p:txBody>
        </p:sp>
      </p:grpSp>
    </p:spTree>
    <p:extLst>
      <p:ext uri="{BB962C8B-B14F-4D97-AF65-F5344CB8AC3E}">
        <p14:creationId xmlns:p14="http://schemas.microsoft.com/office/powerpoint/2010/main" val="663183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 use </a:t>
            </a:r>
            <a:r>
              <a:rPr lang="en-US" dirty="0" smtClean="0"/>
              <a:t>examples in First Responder</a:t>
            </a:r>
            <a:endParaRPr lang="en-US" dirty="0"/>
          </a:p>
        </p:txBody>
      </p:sp>
      <p:sp>
        <p:nvSpPr>
          <p:cNvPr id="3" name="Content Placeholder 2"/>
          <p:cNvSpPr>
            <a:spLocks noGrp="1"/>
          </p:cNvSpPr>
          <p:nvPr>
            <p:ph idx="1"/>
          </p:nvPr>
        </p:nvSpPr>
        <p:spPr>
          <a:xfrm>
            <a:off x="495300" y="1178700"/>
            <a:ext cx="8915400" cy="4947463"/>
          </a:xfrm>
        </p:spPr>
        <p:txBody>
          <a:bodyPr/>
          <a:lstStyle/>
          <a:p>
            <a:r>
              <a:rPr lang="en-US" sz="2000" b="1" dirty="0" smtClean="0"/>
              <a:t>ON SCENE</a:t>
            </a:r>
          </a:p>
          <a:p>
            <a:pPr lvl="1"/>
            <a:r>
              <a:rPr lang="en-US" sz="2000" dirty="0" smtClean="0"/>
              <a:t>UPDSIDE DOWN  = BAD always</a:t>
            </a:r>
          </a:p>
          <a:p>
            <a:pPr lvl="1"/>
            <a:r>
              <a:rPr lang="en-US" sz="2000" dirty="0" smtClean="0"/>
              <a:t>STATIONARY = BAD for a Fire Fighter </a:t>
            </a:r>
          </a:p>
          <a:p>
            <a:pPr lvl="1"/>
            <a:r>
              <a:rPr lang="en-US" sz="2000" dirty="0" smtClean="0"/>
              <a:t>HEART RATE RECOVERY= indicates fatigue, uses combination of HR and Acceleration.</a:t>
            </a:r>
          </a:p>
          <a:p>
            <a:r>
              <a:rPr lang="en-US" sz="2000" b="1" dirty="0" smtClean="0"/>
              <a:t>REHAB</a:t>
            </a:r>
          </a:p>
          <a:p>
            <a:pPr lvl="1"/>
            <a:r>
              <a:rPr lang="en-US" sz="2000" dirty="0" smtClean="0"/>
              <a:t>Automate vital sign monitoring. </a:t>
            </a:r>
            <a:r>
              <a:rPr lang="en-US" sz="2000" dirty="0" err="1" smtClean="0"/>
              <a:t>HRrest</a:t>
            </a:r>
            <a:r>
              <a:rPr lang="en-US" sz="2000" dirty="0" smtClean="0"/>
              <a:t>, </a:t>
            </a:r>
            <a:r>
              <a:rPr lang="en-US" sz="2000" dirty="0" err="1" smtClean="0"/>
              <a:t>BRrest</a:t>
            </a:r>
            <a:r>
              <a:rPr lang="en-US" sz="2000" dirty="0" smtClean="0"/>
              <a:t>, BP, SpO2</a:t>
            </a:r>
          </a:p>
          <a:p>
            <a:pPr lvl="1"/>
            <a:r>
              <a:rPr lang="en-US" sz="2000" dirty="0" smtClean="0"/>
              <a:t>Reduce EMS workload, trending offers more insight than occasional data.</a:t>
            </a:r>
          </a:p>
          <a:p>
            <a:r>
              <a:rPr lang="en-US" sz="2000" b="1" dirty="0" smtClean="0"/>
              <a:t>FITNESS</a:t>
            </a:r>
          </a:p>
          <a:p>
            <a:pPr lvl="1"/>
            <a:r>
              <a:rPr lang="en-US" sz="2000" dirty="0" smtClean="0"/>
              <a:t>Increased fitness = less risk of heart attack and increased situational awareness. Europe has a VO2max &gt; 45 ml/min/kg</a:t>
            </a:r>
          </a:p>
          <a:p>
            <a:r>
              <a:rPr lang="en-US" sz="2000" b="1" dirty="0" smtClean="0"/>
              <a:t>TRAINING</a:t>
            </a:r>
          </a:p>
          <a:p>
            <a:pPr lvl="1"/>
            <a:r>
              <a:rPr lang="en-US" sz="2000" dirty="0" smtClean="0"/>
              <a:t>Remote vital signs to monitor performance for job related training. </a:t>
            </a:r>
          </a:p>
          <a:p>
            <a:pPr lvl="1"/>
            <a:r>
              <a:rPr lang="en-US" sz="2000" dirty="0" smtClean="0"/>
              <a:t>Normal levels indicates safety and continuation is acceptable. </a:t>
            </a:r>
          </a:p>
          <a:p>
            <a:pPr lvl="1"/>
            <a:endParaRPr lang="en-US" sz="2000" dirty="0"/>
          </a:p>
        </p:txBody>
      </p:sp>
    </p:spTree>
    <p:extLst>
      <p:ext uri="{BB962C8B-B14F-4D97-AF65-F5344CB8AC3E}">
        <p14:creationId xmlns:p14="http://schemas.microsoft.com/office/powerpoint/2010/main" val="3190448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Philosophy </a:t>
            </a:r>
            <a:endParaRPr lang="en-US" dirty="0"/>
          </a:p>
        </p:txBody>
      </p:sp>
      <p:sp>
        <p:nvSpPr>
          <p:cNvPr id="5" name="TextBox 4"/>
          <p:cNvSpPr txBox="1"/>
          <p:nvPr/>
        </p:nvSpPr>
        <p:spPr>
          <a:xfrm>
            <a:off x="807840" y="1515033"/>
            <a:ext cx="3223959" cy="4524315"/>
          </a:xfrm>
          <a:prstGeom prst="rect">
            <a:avLst/>
          </a:prstGeom>
          <a:noFill/>
        </p:spPr>
        <p:txBody>
          <a:bodyPr wrap="none" rtlCol="0">
            <a:spAutoFit/>
          </a:bodyPr>
          <a:lstStyle/>
          <a:p>
            <a:r>
              <a:rPr lang="en-US" dirty="0" smtClean="0"/>
              <a:t>Enter personnel into database</a:t>
            </a:r>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Baseline physiology</a:t>
            </a:r>
          </a:p>
          <a:p>
            <a:endParaRPr lang="en-US" dirty="0" smtClean="0"/>
          </a:p>
          <a:p>
            <a:endParaRPr lang="en-US" dirty="0"/>
          </a:p>
          <a:p>
            <a:endParaRPr lang="en-US" dirty="0" smtClean="0"/>
          </a:p>
          <a:p>
            <a:endParaRPr lang="en-US" dirty="0" smtClean="0"/>
          </a:p>
          <a:p>
            <a:endParaRPr lang="en-US" dirty="0"/>
          </a:p>
          <a:p>
            <a:r>
              <a:rPr lang="en-US" dirty="0" smtClean="0"/>
              <a:t>Monitor live</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Reports</a:t>
            </a:r>
          </a:p>
          <a:p>
            <a:r>
              <a:rPr lang="en-US" dirty="0" smtClean="0"/>
              <a:t>(change </a:t>
            </a:r>
            <a:r>
              <a:rPr lang="en-US" dirty="0" err="1" smtClean="0"/>
              <a:t>conops</a:t>
            </a:r>
            <a:r>
              <a:rPr lang="en-US" dirty="0" smtClean="0"/>
              <a:t> based on historical data)</a:t>
            </a:r>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2467" y="1432112"/>
            <a:ext cx="1590529" cy="109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432" y="2218560"/>
            <a:ext cx="1770070" cy="124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262" y="4784526"/>
            <a:ext cx="1769960" cy="102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4100" y="2900703"/>
            <a:ext cx="1604244" cy="113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1405" y="4613082"/>
            <a:ext cx="1723958" cy="10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04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Analysis of </a:t>
            </a:r>
            <a:r>
              <a:rPr lang="en-US" dirty="0" smtClean="0"/>
              <a:t>new technology</a:t>
            </a:r>
            <a:endParaRPr lang="en-US" dirty="0"/>
          </a:p>
        </p:txBody>
      </p:sp>
      <p:sp>
        <p:nvSpPr>
          <p:cNvPr id="3" name="Content Placeholder 2"/>
          <p:cNvSpPr>
            <a:spLocks noGrp="1"/>
          </p:cNvSpPr>
          <p:nvPr>
            <p:ph idx="1"/>
          </p:nvPr>
        </p:nvSpPr>
        <p:spPr>
          <a:xfrm>
            <a:off x="495300" y="1178700"/>
            <a:ext cx="8915400" cy="4947463"/>
          </a:xfrm>
        </p:spPr>
        <p:txBody>
          <a:bodyPr/>
          <a:lstStyle/>
          <a:p>
            <a:endParaRPr lang="en-US" sz="2000" dirty="0" smtClean="0"/>
          </a:p>
          <a:p>
            <a:endParaRPr lang="en-US" sz="2000" dirty="0"/>
          </a:p>
          <a:p>
            <a:endParaRPr lang="en-US" sz="2000" dirty="0" smtClean="0"/>
          </a:p>
          <a:p>
            <a:endParaRPr lang="en-US" sz="2000" dirty="0" smtClean="0"/>
          </a:p>
          <a:p>
            <a:r>
              <a:rPr lang="en-US" sz="1600" dirty="0" smtClean="0"/>
              <a:t>Incremental value = sum of increased function or decreased hassle associated with innovation type.</a:t>
            </a:r>
          </a:p>
          <a:p>
            <a:r>
              <a:rPr lang="en-US" sz="1600" dirty="0" smtClean="0"/>
              <a:t>Reference value = what customers use as the next best </a:t>
            </a:r>
            <a:r>
              <a:rPr lang="en-US" sz="1600" dirty="0" smtClean="0"/>
              <a:t>alternative</a:t>
            </a:r>
          </a:p>
          <a:p>
            <a:endParaRPr lang="en-US" sz="1600" dirty="0"/>
          </a:p>
          <a:p>
            <a:r>
              <a:rPr lang="en-US" sz="1600" dirty="0" smtClean="0"/>
              <a:t>A produc</a:t>
            </a:r>
            <a:r>
              <a:rPr lang="en-US" sz="1600" dirty="0" smtClean="0"/>
              <a:t>t in general should excel in at least 6 areas of innovation to have good chance of success. </a:t>
            </a:r>
            <a:endParaRPr lang="en-US" sz="800" dirty="0"/>
          </a:p>
          <a:p>
            <a:pPr lvl="2"/>
            <a:endParaRPr lang="en-US" sz="800" dirty="0" smtClean="0"/>
          </a:p>
          <a:p>
            <a:pPr lvl="2"/>
            <a:endParaRPr lang="en-US" sz="800" dirty="0"/>
          </a:p>
        </p:txBody>
      </p:sp>
      <p:sp>
        <p:nvSpPr>
          <p:cNvPr id="6" name="Flowchart: Delay 5"/>
          <p:cNvSpPr/>
          <p:nvPr/>
        </p:nvSpPr>
        <p:spPr>
          <a:xfrm>
            <a:off x="9010844" y="1268712"/>
            <a:ext cx="360048" cy="1260168"/>
          </a:xfrm>
          <a:prstGeom prst="flowChartDelay">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lowchart: Delay 7"/>
          <p:cNvSpPr/>
          <p:nvPr/>
        </p:nvSpPr>
        <p:spPr>
          <a:xfrm rot="10800000">
            <a:off x="731168" y="1268712"/>
            <a:ext cx="360048" cy="1260168"/>
          </a:xfrm>
          <a:prstGeom prst="flowChartDelay">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5051744" y="1268712"/>
            <a:ext cx="3959100" cy="1260168"/>
          </a:xfrm>
          <a:prstGeom prst="rect">
            <a:avLst/>
          </a:prstGeom>
          <a:solidFill>
            <a:schemeClr val="accent2">
              <a:lumMod val="40000"/>
              <a:lumOff val="60000"/>
            </a:schemeClr>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001204" y="1268712"/>
            <a:ext cx="3959100" cy="1260168"/>
          </a:xfrm>
          <a:prstGeom prst="rect">
            <a:avLst/>
          </a:prstGeom>
          <a:solidFill>
            <a:srgbClr val="FF3399"/>
          </a:solidFill>
          <a:ln>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956468" y="1422072"/>
            <a:ext cx="2070276" cy="707886"/>
          </a:xfrm>
          <a:prstGeom prst="rect">
            <a:avLst/>
          </a:prstGeom>
          <a:noFill/>
        </p:spPr>
        <p:txBody>
          <a:bodyPr wrap="square" rtlCol="0">
            <a:spAutoFit/>
          </a:bodyPr>
          <a:lstStyle/>
          <a:p>
            <a:pPr algn="l"/>
            <a:r>
              <a:rPr lang="en-US" sz="2000" dirty="0">
                <a:solidFill>
                  <a:schemeClr val="bg1"/>
                </a:solidFill>
              </a:rPr>
              <a:t>Incremental Function Value</a:t>
            </a:r>
          </a:p>
        </p:txBody>
      </p:sp>
      <p:sp>
        <p:nvSpPr>
          <p:cNvPr id="14" name="TextBox 13"/>
          <p:cNvSpPr txBox="1"/>
          <p:nvPr/>
        </p:nvSpPr>
        <p:spPr>
          <a:xfrm>
            <a:off x="5313048" y="1438750"/>
            <a:ext cx="2070276" cy="707886"/>
          </a:xfrm>
          <a:prstGeom prst="rect">
            <a:avLst/>
          </a:prstGeom>
          <a:noFill/>
        </p:spPr>
        <p:txBody>
          <a:bodyPr wrap="square" rtlCol="0">
            <a:spAutoFit/>
          </a:bodyPr>
          <a:lstStyle/>
          <a:p>
            <a:pPr algn="l"/>
            <a:r>
              <a:rPr lang="en-US" sz="2000" dirty="0" smtClean="0">
                <a:solidFill>
                  <a:schemeClr val="bg1"/>
                </a:solidFill>
              </a:rPr>
              <a:t>Reference Function Value</a:t>
            </a:r>
            <a:endParaRPr lang="en-US" sz="2000" dirty="0">
              <a:solidFill>
                <a:schemeClr val="bg1"/>
              </a:solidFill>
            </a:endParaRPr>
          </a:p>
        </p:txBody>
      </p:sp>
    </p:spTree>
    <p:extLst>
      <p:ext uri="{BB962C8B-B14F-4D97-AF65-F5344CB8AC3E}">
        <p14:creationId xmlns:p14="http://schemas.microsoft.com/office/powerpoint/2010/main" val="2377175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363017" y="1322023"/>
            <a:ext cx="2312059" cy="5077373"/>
          </a:xfrm>
          <a:prstGeom prst="roundRect">
            <a:avLst/>
          </a:prstGeom>
          <a:solidFill>
            <a:srgbClr val="92D050"/>
          </a:solidFill>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ounded Rectangle 53"/>
          <p:cNvSpPr/>
          <p:nvPr/>
        </p:nvSpPr>
        <p:spPr>
          <a:xfrm>
            <a:off x="2675076" y="1302397"/>
            <a:ext cx="2312059" cy="5077373"/>
          </a:xfrm>
          <a:prstGeom prst="roundRect">
            <a:avLst/>
          </a:prstGeom>
          <a:solidFill>
            <a:srgbClr val="FFFF00"/>
          </a:solidFill>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ounded Rectangle 54"/>
          <p:cNvSpPr/>
          <p:nvPr/>
        </p:nvSpPr>
        <p:spPr>
          <a:xfrm>
            <a:off x="4987135" y="1307572"/>
            <a:ext cx="2312059" cy="5077373"/>
          </a:xfrm>
          <a:prstGeom prst="roundRect">
            <a:avLst/>
          </a:prstGeom>
          <a:solidFill>
            <a:srgbClr val="FFC000"/>
          </a:solidFill>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ounded Rectangle 55"/>
          <p:cNvSpPr/>
          <p:nvPr/>
        </p:nvSpPr>
        <p:spPr>
          <a:xfrm>
            <a:off x="7299194" y="1287946"/>
            <a:ext cx="2334430" cy="5077373"/>
          </a:xfrm>
          <a:prstGeom prst="roundRect">
            <a:avLst/>
          </a:prstGeom>
          <a:solidFill>
            <a:schemeClr val="accent2">
              <a:lumMod val="20000"/>
              <a:lumOff val="80000"/>
            </a:schemeClr>
          </a:solidFill>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7311632" y="1898796"/>
            <a:ext cx="2191890" cy="1200329"/>
          </a:xfrm>
          <a:prstGeom prst="rect">
            <a:avLst/>
          </a:prstGeom>
          <a:noFill/>
        </p:spPr>
        <p:txBody>
          <a:bodyPr wrap="square" rtlCol="0">
            <a:spAutoFit/>
          </a:bodyPr>
          <a:lstStyle/>
          <a:p>
            <a:pPr algn="l"/>
            <a:r>
              <a:rPr lang="en-US" dirty="0" smtClean="0"/>
              <a:t>       SITUATIONAL </a:t>
            </a:r>
            <a:r>
              <a:rPr lang="en-US" dirty="0" smtClean="0"/>
              <a:t>AWARENESS</a:t>
            </a:r>
          </a:p>
          <a:p>
            <a:pPr algn="l"/>
            <a:r>
              <a:rPr lang="en-US" b="0" dirty="0" smtClean="0">
                <a:solidFill>
                  <a:schemeClr val="bg2"/>
                </a:solidFill>
              </a:rPr>
              <a:t>Allows prediction future mission success. Increased safety. Personal and to commanders</a:t>
            </a:r>
            <a:endParaRPr lang="en-US" b="0" dirty="0">
              <a:solidFill>
                <a:schemeClr val="bg2"/>
              </a:solidFill>
            </a:endParaRPr>
          </a:p>
        </p:txBody>
      </p:sp>
      <p:sp>
        <p:nvSpPr>
          <p:cNvPr id="4" name="TextBox 3"/>
          <p:cNvSpPr txBox="1"/>
          <p:nvPr/>
        </p:nvSpPr>
        <p:spPr>
          <a:xfrm>
            <a:off x="7317096" y="3178068"/>
            <a:ext cx="2154988" cy="1200329"/>
          </a:xfrm>
          <a:prstGeom prst="rect">
            <a:avLst/>
          </a:prstGeom>
          <a:noFill/>
        </p:spPr>
        <p:txBody>
          <a:bodyPr wrap="square" rtlCol="0">
            <a:spAutoFit/>
          </a:bodyPr>
          <a:lstStyle/>
          <a:p>
            <a:pPr algn="l"/>
            <a:r>
              <a:rPr lang="en-US" dirty="0" smtClean="0"/>
              <a:t>      COST </a:t>
            </a:r>
            <a:r>
              <a:rPr lang="en-US" dirty="0" smtClean="0"/>
              <a:t>SAVINGS</a:t>
            </a:r>
          </a:p>
          <a:p>
            <a:pPr algn="l"/>
            <a:r>
              <a:rPr lang="en-US" dirty="0" smtClean="0">
                <a:solidFill>
                  <a:schemeClr val="bg2"/>
                </a:solidFill>
              </a:rPr>
              <a:t>Can be from increased mission efficiency, decreased injuries  or less overall equipment</a:t>
            </a:r>
          </a:p>
          <a:p>
            <a:pPr algn="l"/>
            <a:endParaRPr lang="en-US" dirty="0">
              <a:solidFill>
                <a:schemeClr val="bg2"/>
              </a:solidFill>
            </a:endParaRPr>
          </a:p>
        </p:txBody>
      </p:sp>
      <p:sp>
        <p:nvSpPr>
          <p:cNvPr id="5" name="TextBox 4"/>
          <p:cNvSpPr txBox="1"/>
          <p:nvPr/>
        </p:nvSpPr>
        <p:spPr>
          <a:xfrm>
            <a:off x="5032632" y="1898796"/>
            <a:ext cx="2114162" cy="830997"/>
          </a:xfrm>
          <a:prstGeom prst="rect">
            <a:avLst/>
          </a:prstGeom>
          <a:noFill/>
        </p:spPr>
        <p:txBody>
          <a:bodyPr wrap="square" rtlCol="0">
            <a:spAutoFit/>
          </a:bodyPr>
          <a:lstStyle/>
          <a:p>
            <a:pPr algn="l"/>
            <a:r>
              <a:rPr lang="en-US" dirty="0" smtClean="0"/>
              <a:t>      DEPLOYMENT </a:t>
            </a:r>
          </a:p>
          <a:p>
            <a:pPr algn="l"/>
            <a:r>
              <a:rPr lang="en-US" dirty="0" smtClean="0">
                <a:solidFill>
                  <a:schemeClr val="bg2"/>
                </a:solidFill>
              </a:rPr>
              <a:t>At </a:t>
            </a:r>
            <a:r>
              <a:rPr lang="en-US" dirty="0" smtClean="0">
                <a:solidFill>
                  <a:schemeClr val="bg2"/>
                </a:solidFill>
              </a:rPr>
              <a:t>base, going to on </a:t>
            </a:r>
          </a:p>
          <a:p>
            <a:pPr algn="l"/>
            <a:r>
              <a:rPr lang="en-US" dirty="0" smtClean="0">
                <a:solidFill>
                  <a:schemeClr val="bg2"/>
                </a:solidFill>
              </a:rPr>
              <a:t>scene, during the mission, </a:t>
            </a:r>
          </a:p>
          <a:p>
            <a:pPr algn="l"/>
            <a:r>
              <a:rPr lang="en-US" dirty="0" smtClean="0">
                <a:solidFill>
                  <a:schemeClr val="bg2"/>
                </a:solidFill>
              </a:rPr>
              <a:t>maintenance</a:t>
            </a:r>
            <a:endParaRPr lang="en-US" dirty="0">
              <a:solidFill>
                <a:schemeClr val="bg2"/>
              </a:solidFill>
            </a:endParaRPr>
          </a:p>
        </p:txBody>
      </p:sp>
      <p:sp>
        <p:nvSpPr>
          <p:cNvPr id="6" name="TextBox 5"/>
          <p:cNvSpPr txBox="1"/>
          <p:nvPr/>
        </p:nvSpPr>
        <p:spPr>
          <a:xfrm>
            <a:off x="2757925" y="1898796"/>
            <a:ext cx="2076810" cy="646331"/>
          </a:xfrm>
          <a:prstGeom prst="rect">
            <a:avLst/>
          </a:prstGeom>
          <a:noFill/>
        </p:spPr>
        <p:txBody>
          <a:bodyPr wrap="square" rtlCol="0">
            <a:spAutoFit/>
          </a:bodyPr>
          <a:lstStyle/>
          <a:p>
            <a:pPr algn="l"/>
            <a:r>
              <a:rPr lang="en-US" dirty="0" smtClean="0"/>
              <a:t>      RADIO </a:t>
            </a:r>
            <a:r>
              <a:rPr lang="en-US" dirty="0" smtClean="0"/>
              <a:t>RANGE</a:t>
            </a:r>
          </a:p>
          <a:p>
            <a:pPr algn="l"/>
            <a:r>
              <a:rPr lang="en-US" dirty="0" smtClean="0">
                <a:solidFill>
                  <a:schemeClr val="bg2"/>
                </a:solidFill>
              </a:rPr>
              <a:t>Under all realistic</a:t>
            </a:r>
          </a:p>
          <a:p>
            <a:pPr algn="l"/>
            <a:r>
              <a:rPr lang="en-US" dirty="0" smtClean="0">
                <a:solidFill>
                  <a:schemeClr val="bg2"/>
                </a:solidFill>
              </a:rPr>
              <a:t>obstacles and interferes</a:t>
            </a:r>
            <a:endParaRPr lang="en-US" dirty="0">
              <a:solidFill>
                <a:schemeClr val="bg2"/>
              </a:solidFill>
            </a:endParaRPr>
          </a:p>
        </p:txBody>
      </p:sp>
      <p:sp>
        <p:nvSpPr>
          <p:cNvPr id="7" name="TextBox 6"/>
          <p:cNvSpPr txBox="1"/>
          <p:nvPr/>
        </p:nvSpPr>
        <p:spPr>
          <a:xfrm>
            <a:off x="2762363" y="3164051"/>
            <a:ext cx="2105063" cy="1384995"/>
          </a:xfrm>
          <a:prstGeom prst="rect">
            <a:avLst/>
          </a:prstGeom>
          <a:noFill/>
        </p:spPr>
        <p:txBody>
          <a:bodyPr wrap="none" rtlCol="0">
            <a:spAutoFit/>
          </a:bodyPr>
          <a:lstStyle/>
          <a:p>
            <a:pPr algn="l"/>
            <a:r>
              <a:rPr lang="en-US" dirty="0" smtClean="0"/>
              <a:t>      BATTERY </a:t>
            </a:r>
            <a:r>
              <a:rPr lang="en-US" dirty="0" smtClean="0"/>
              <a:t>LIFE</a:t>
            </a:r>
          </a:p>
          <a:p>
            <a:pPr algn="l"/>
            <a:r>
              <a:rPr lang="en-US" dirty="0" smtClean="0">
                <a:solidFill>
                  <a:schemeClr val="bg2"/>
                </a:solidFill>
              </a:rPr>
              <a:t>Operational ease of use.</a:t>
            </a:r>
          </a:p>
          <a:p>
            <a:pPr algn="l"/>
            <a:r>
              <a:rPr lang="en-US" dirty="0" smtClean="0">
                <a:solidFill>
                  <a:schemeClr val="bg2"/>
                </a:solidFill>
              </a:rPr>
              <a:t>Multi mission capability.</a:t>
            </a:r>
          </a:p>
          <a:p>
            <a:pPr algn="l"/>
            <a:r>
              <a:rPr lang="en-US" dirty="0" smtClean="0">
                <a:solidFill>
                  <a:schemeClr val="bg2"/>
                </a:solidFill>
              </a:rPr>
              <a:t>Minimum spares.</a:t>
            </a:r>
          </a:p>
          <a:p>
            <a:pPr algn="l"/>
            <a:r>
              <a:rPr lang="en-US" dirty="0" smtClean="0">
                <a:solidFill>
                  <a:schemeClr val="bg2"/>
                </a:solidFill>
              </a:rPr>
              <a:t>Easily purchased in the</a:t>
            </a:r>
          </a:p>
          <a:p>
            <a:pPr algn="l"/>
            <a:r>
              <a:rPr lang="en-US" dirty="0" smtClean="0">
                <a:solidFill>
                  <a:schemeClr val="bg2"/>
                </a:solidFill>
              </a:rPr>
              <a:t> field. </a:t>
            </a:r>
          </a:p>
          <a:p>
            <a:pPr algn="l"/>
            <a:r>
              <a:rPr lang="en-US" dirty="0" smtClean="0">
                <a:solidFill>
                  <a:schemeClr val="bg2"/>
                </a:solidFill>
              </a:rPr>
              <a:t>Battery life time </a:t>
            </a:r>
            <a:r>
              <a:rPr lang="en-US" dirty="0" err="1" smtClean="0">
                <a:solidFill>
                  <a:schemeClr val="bg2"/>
                </a:solidFill>
              </a:rPr>
              <a:t>vs</a:t>
            </a:r>
            <a:r>
              <a:rPr lang="en-US" dirty="0" smtClean="0">
                <a:solidFill>
                  <a:schemeClr val="bg2"/>
                </a:solidFill>
              </a:rPr>
              <a:t> cycles.</a:t>
            </a:r>
          </a:p>
        </p:txBody>
      </p:sp>
      <p:sp>
        <p:nvSpPr>
          <p:cNvPr id="9" name="TextBox 8"/>
          <p:cNvSpPr txBox="1"/>
          <p:nvPr/>
        </p:nvSpPr>
        <p:spPr>
          <a:xfrm>
            <a:off x="7307199" y="4730120"/>
            <a:ext cx="2125583" cy="1569660"/>
          </a:xfrm>
          <a:prstGeom prst="rect">
            <a:avLst/>
          </a:prstGeom>
          <a:noFill/>
        </p:spPr>
        <p:txBody>
          <a:bodyPr wrap="square" rtlCol="0">
            <a:spAutoFit/>
          </a:bodyPr>
          <a:lstStyle/>
          <a:p>
            <a:pPr algn="l"/>
            <a:r>
              <a:rPr lang="en-US" dirty="0" smtClean="0"/>
              <a:t>      STANDARDS</a:t>
            </a:r>
            <a:endParaRPr lang="en-US" dirty="0" smtClean="0"/>
          </a:p>
          <a:p>
            <a:pPr algn="l"/>
            <a:r>
              <a:rPr lang="en-US" dirty="0" smtClean="0">
                <a:solidFill>
                  <a:schemeClr val="bg2"/>
                </a:solidFill>
              </a:rPr>
              <a:t>Susceptibility to jamming, </a:t>
            </a:r>
          </a:p>
          <a:p>
            <a:pPr algn="l"/>
            <a:r>
              <a:rPr lang="en-US" dirty="0" smtClean="0">
                <a:solidFill>
                  <a:schemeClr val="bg2"/>
                </a:solidFill>
              </a:rPr>
              <a:t>Detectability by others, </a:t>
            </a:r>
          </a:p>
          <a:p>
            <a:pPr algn="l"/>
            <a:r>
              <a:rPr lang="en-US" dirty="0" smtClean="0">
                <a:solidFill>
                  <a:schemeClr val="bg2"/>
                </a:solidFill>
              </a:rPr>
              <a:t>Environmental loads</a:t>
            </a:r>
          </a:p>
          <a:p>
            <a:pPr algn="l"/>
            <a:endParaRPr lang="en-US" dirty="0" smtClean="0">
              <a:solidFill>
                <a:schemeClr val="bg2"/>
              </a:solidFill>
            </a:endParaRPr>
          </a:p>
          <a:p>
            <a:pPr algn="l"/>
            <a:r>
              <a:rPr lang="en-US" dirty="0" smtClean="0">
                <a:solidFill>
                  <a:schemeClr val="bg2"/>
                </a:solidFill>
              </a:rPr>
              <a:t>NFPA, FCC, Intrinsic safety, CE, </a:t>
            </a:r>
          </a:p>
          <a:p>
            <a:pPr algn="l"/>
            <a:r>
              <a:rPr lang="en-US" dirty="0" smtClean="0">
                <a:solidFill>
                  <a:schemeClr val="bg2"/>
                </a:solidFill>
              </a:rPr>
              <a:t>FDA, HIPAA …</a:t>
            </a:r>
          </a:p>
        </p:txBody>
      </p:sp>
      <p:sp>
        <p:nvSpPr>
          <p:cNvPr id="10" name="TextBox 9"/>
          <p:cNvSpPr txBox="1"/>
          <p:nvPr/>
        </p:nvSpPr>
        <p:spPr>
          <a:xfrm>
            <a:off x="405221" y="1898796"/>
            <a:ext cx="2117455" cy="1384995"/>
          </a:xfrm>
          <a:prstGeom prst="rect">
            <a:avLst/>
          </a:prstGeom>
          <a:noFill/>
        </p:spPr>
        <p:txBody>
          <a:bodyPr wrap="square" rtlCol="0">
            <a:spAutoFit/>
          </a:bodyPr>
          <a:lstStyle/>
          <a:p>
            <a:pPr algn="l"/>
            <a:r>
              <a:rPr lang="en-US" dirty="0" smtClean="0"/>
              <a:t>      FASHION COMFORT</a:t>
            </a:r>
          </a:p>
          <a:p>
            <a:pPr algn="l"/>
            <a:r>
              <a:rPr lang="en-US" dirty="0" smtClean="0">
                <a:solidFill>
                  <a:schemeClr val="bg2"/>
                </a:solidFill>
              </a:rPr>
              <a:t>Only </a:t>
            </a:r>
            <a:r>
              <a:rPr lang="en-US" dirty="0" smtClean="0">
                <a:solidFill>
                  <a:schemeClr val="bg2"/>
                </a:solidFill>
              </a:rPr>
              <a:t>unnoticeable tech </a:t>
            </a:r>
          </a:p>
          <a:p>
            <a:pPr algn="l"/>
            <a:r>
              <a:rPr lang="en-US" dirty="0" smtClean="0">
                <a:solidFill>
                  <a:schemeClr val="bg2"/>
                </a:solidFill>
              </a:rPr>
              <a:t>Will be adopted.</a:t>
            </a:r>
            <a:endParaRPr lang="en-US" dirty="0">
              <a:solidFill>
                <a:schemeClr val="bg2"/>
              </a:solidFill>
            </a:endParaRPr>
          </a:p>
          <a:p>
            <a:pPr algn="l"/>
            <a:r>
              <a:rPr lang="en-US" dirty="0" smtClean="0">
                <a:solidFill>
                  <a:schemeClr val="bg2"/>
                </a:solidFill>
              </a:rPr>
              <a:t>No one wants to look </a:t>
            </a:r>
          </a:p>
          <a:p>
            <a:pPr algn="l"/>
            <a:r>
              <a:rPr lang="en-US" dirty="0" smtClean="0">
                <a:solidFill>
                  <a:schemeClr val="bg2"/>
                </a:solidFill>
              </a:rPr>
              <a:t>silly.</a:t>
            </a:r>
          </a:p>
          <a:p>
            <a:pPr algn="l"/>
            <a:endParaRPr lang="en-US" dirty="0">
              <a:solidFill>
                <a:schemeClr val="bg2"/>
              </a:solidFill>
            </a:endParaRPr>
          </a:p>
          <a:p>
            <a:pPr algn="l"/>
            <a:endParaRPr lang="en-US" dirty="0">
              <a:solidFill>
                <a:schemeClr val="bg2"/>
              </a:solidFill>
            </a:endParaRPr>
          </a:p>
        </p:txBody>
      </p:sp>
      <p:sp>
        <p:nvSpPr>
          <p:cNvPr id="11" name="TextBox 10"/>
          <p:cNvSpPr txBox="1"/>
          <p:nvPr/>
        </p:nvSpPr>
        <p:spPr>
          <a:xfrm>
            <a:off x="2702700" y="4730119"/>
            <a:ext cx="2117455" cy="1015663"/>
          </a:xfrm>
          <a:prstGeom prst="rect">
            <a:avLst/>
          </a:prstGeom>
          <a:noFill/>
        </p:spPr>
        <p:txBody>
          <a:bodyPr wrap="square" rtlCol="0">
            <a:spAutoFit/>
          </a:bodyPr>
          <a:lstStyle/>
          <a:p>
            <a:pPr algn="l"/>
            <a:r>
              <a:rPr lang="en-US" dirty="0" smtClean="0"/>
              <a:t>      SIZE </a:t>
            </a:r>
            <a:r>
              <a:rPr lang="en-US" dirty="0" smtClean="0"/>
              <a:t>WEIGHT</a:t>
            </a:r>
          </a:p>
          <a:p>
            <a:pPr algn="l"/>
            <a:r>
              <a:rPr lang="en-US" dirty="0" smtClean="0">
                <a:solidFill>
                  <a:schemeClr val="bg2"/>
                </a:solidFill>
              </a:rPr>
              <a:t>Always a minimum.</a:t>
            </a:r>
          </a:p>
          <a:p>
            <a:pPr algn="l"/>
            <a:r>
              <a:rPr lang="en-US" dirty="0" smtClean="0">
                <a:solidFill>
                  <a:schemeClr val="bg2"/>
                </a:solidFill>
              </a:rPr>
              <a:t>Extra weight removes </a:t>
            </a:r>
          </a:p>
          <a:p>
            <a:pPr algn="l"/>
            <a:r>
              <a:rPr lang="en-US" dirty="0" smtClean="0">
                <a:solidFill>
                  <a:schemeClr val="bg2"/>
                </a:solidFill>
              </a:rPr>
              <a:t>Other equipment or </a:t>
            </a:r>
          </a:p>
          <a:p>
            <a:pPr algn="l"/>
            <a:r>
              <a:rPr lang="en-US" dirty="0" smtClean="0">
                <a:solidFill>
                  <a:schemeClr val="bg2"/>
                </a:solidFill>
              </a:rPr>
              <a:t>Increases fatigue.</a:t>
            </a:r>
            <a:endParaRPr lang="en-US" dirty="0">
              <a:solidFill>
                <a:schemeClr val="bg2"/>
              </a:solidFill>
            </a:endParaRPr>
          </a:p>
        </p:txBody>
      </p:sp>
      <p:sp>
        <p:nvSpPr>
          <p:cNvPr id="14" name="TextBox 13"/>
          <p:cNvSpPr txBox="1"/>
          <p:nvPr/>
        </p:nvSpPr>
        <p:spPr>
          <a:xfrm>
            <a:off x="566598" y="1358903"/>
            <a:ext cx="1612942" cy="400110"/>
          </a:xfrm>
          <a:prstGeom prst="rect">
            <a:avLst/>
          </a:prstGeom>
          <a:noFill/>
        </p:spPr>
        <p:txBody>
          <a:bodyPr wrap="none" rtlCol="0">
            <a:spAutoFit/>
          </a:bodyPr>
          <a:lstStyle/>
          <a:p>
            <a:r>
              <a:rPr lang="en-US" sz="2000" dirty="0" smtClean="0"/>
              <a:t>PERSONAL</a:t>
            </a:r>
            <a:endParaRPr lang="en-US" sz="2000" dirty="0"/>
          </a:p>
        </p:txBody>
      </p:sp>
      <p:sp>
        <p:nvSpPr>
          <p:cNvPr id="15" name="TextBox 14"/>
          <p:cNvSpPr txBox="1"/>
          <p:nvPr/>
        </p:nvSpPr>
        <p:spPr>
          <a:xfrm>
            <a:off x="5228640" y="1387590"/>
            <a:ext cx="1822935" cy="400110"/>
          </a:xfrm>
          <a:prstGeom prst="rect">
            <a:avLst/>
          </a:prstGeom>
          <a:noFill/>
        </p:spPr>
        <p:txBody>
          <a:bodyPr wrap="none" rtlCol="0">
            <a:spAutoFit/>
          </a:bodyPr>
          <a:lstStyle/>
          <a:p>
            <a:r>
              <a:rPr lang="en-US" sz="2000" dirty="0" smtClean="0"/>
              <a:t>WORK FLOW</a:t>
            </a:r>
            <a:endParaRPr lang="en-US" sz="2000" dirty="0"/>
          </a:p>
        </p:txBody>
      </p:sp>
      <p:sp>
        <p:nvSpPr>
          <p:cNvPr id="16" name="TextBox 15"/>
          <p:cNvSpPr txBox="1"/>
          <p:nvPr/>
        </p:nvSpPr>
        <p:spPr>
          <a:xfrm>
            <a:off x="2699202" y="1359454"/>
            <a:ext cx="2198038" cy="400110"/>
          </a:xfrm>
          <a:prstGeom prst="rect">
            <a:avLst/>
          </a:prstGeom>
          <a:noFill/>
        </p:spPr>
        <p:txBody>
          <a:bodyPr wrap="none" rtlCol="0">
            <a:spAutoFit/>
          </a:bodyPr>
          <a:lstStyle/>
          <a:p>
            <a:r>
              <a:rPr lang="en-US" sz="2000" dirty="0" smtClean="0"/>
              <a:t>PERFORMANCE</a:t>
            </a:r>
            <a:endParaRPr lang="en-US" sz="2000" dirty="0"/>
          </a:p>
        </p:txBody>
      </p:sp>
      <p:sp>
        <p:nvSpPr>
          <p:cNvPr id="17" name="TextBox 16"/>
          <p:cNvSpPr txBox="1"/>
          <p:nvPr/>
        </p:nvSpPr>
        <p:spPr>
          <a:xfrm>
            <a:off x="7326897" y="1359454"/>
            <a:ext cx="2161361" cy="400110"/>
          </a:xfrm>
          <a:prstGeom prst="rect">
            <a:avLst/>
          </a:prstGeom>
          <a:noFill/>
        </p:spPr>
        <p:txBody>
          <a:bodyPr wrap="none" rtlCol="0">
            <a:spAutoFit/>
          </a:bodyPr>
          <a:lstStyle/>
          <a:p>
            <a:r>
              <a:rPr lang="en-US" sz="2000" dirty="0" smtClean="0"/>
              <a:t>ORGANISATION</a:t>
            </a:r>
            <a:endParaRPr lang="en-US" sz="2000" dirty="0"/>
          </a:p>
        </p:txBody>
      </p:sp>
      <p:sp>
        <p:nvSpPr>
          <p:cNvPr id="18" name="TextBox 17"/>
          <p:cNvSpPr txBox="1"/>
          <p:nvPr/>
        </p:nvSpPr>
        <p:spPr>
          <a:xfrm>
            <a:off x="4987135" y="4759894"/>
            <a:ext cx="2134434" cy="1015663"/>
          </a:xfrm>
          <a:prstGeom prst="rect">
            <a:avLst/>
          </a:prstGeom>
          <a:noFill/>
        </p:spPr>
        <p:txBody>
          <a:bodyPr wrap="square" rtlCol="0">
            <a:spAutoFit/>
          </a:bodyPr>
          <a:lstStyle/>
          <a:p>
            <a:pPr algn="l"/>
            <a:r>
              <a:rPr lang="en-US" dirty="0" smtClean="0"/>
              <a:t>      EQUIPMENT     INTEGRATION</a:t>
            </a:r>
            <a:endParaRPr lang="en-US" dirty="0" smtClean="0"/>
          </a:p>
          <a:p>
            <a:pPr algn="l"/>
            <a:r>
              <a:rPr lang="en-US" dirty="0" smtClean="0">
                <a:solidFill>
                  <a:schemeClr val="bg2"/>
                </a:solidFill>
              </a:rPr>
              <a:t>Radio, computers, </a:t>
            </a:r>
          </a:p>
          <a:p>
            <a:pPr algn="l"/>
            <a:r>
              <a:rPr lang="en-US" dirty="0" smtClean="0">
                <a:solidFill>
                  <a:schemeClr val="bg2"/>
                </a:solidFill>
              </a:rPr>
              <a:t>displays, computers, </a:t>
            </a:r>
          </a:p>
          <a:p>
            <a:pPr algn="l"/>
            <a:r>
              <a:rPr lang="en-US" dirty="0" smtClean="0">
                <a:solidFill>
                  <a:schemeClr val="bg2"/>
                </a:solidFill>
              </a:rPr>
              <a:t>uniform</a:t>
            </a:r>
            <a:endParaRPr lang="en-US" dirty="0">
              <a:solidFill>
                <a:schemeClr val="bg2"/>
              </a:solidFill>
            </a:endParaRPr>
          </a:p>
        </p:txBody>
      </p:sp>
      <p:grpSp>
        <p:nvGrpSpPr>
          <p:cNvPr id="21" name="Group 20"/>
          <p:cNvGrpSpPr/>
          <p:nvPr/>
        </p:nvGrpSpPr>
        <p:grpSpPr>
          <a:xfrm>
            <a:off x="405221" y="3068952"/>
            <a:ext cx="269626" cy="276999"/>
            <a:chOff x="7430889" y="2175794"/>
            <a:chExt cx="269626" cy="276999"/>
          </a:xfrm>
        </p:grpSpPr>
        <p:sp>
          <p:nvSpPr>
            <p:cNvPr id="19" name="TextBox 18"/>
            <p:cNvSpPr txBox="1"/>
            <p:nvPr/>
          </p:nvSpPr>
          <p:spPr>
            <a:xfrm>
              <a:off x="7430889" y="2175794"/>
              <a:ext cx="269626" cy="276999"/>
            </a:xfrm>
            <a:prstGeom prst="rect">
              <a:avLst/>
            </a:prstGeom>
            <a:noFill/>
          </p:spPr>
          <p:txBody>
            <a:bodyPr wrap="none" rtlCol="0">
              <a:spAutoFit/>
            </a:bodyPr>
            <a:lstStyle/>
            <a:p>
              <a:r>
                <a:rPr lang="en-US" dirty="0" smtClean="0"/>
                <a:t>2</a:t>
              </a:r>
              <a:endParaRPr lang="en-US" dirty="0"/>
            </a:p>
          </p:txBody>
        </p:sp>
        <p:sp>
          <p:nvSpPr>
            <p:cNvPr id="20" name="Oval 19"/>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385237" y="4682205"/>
            <a:ext cx="269626" cy="276999"/>
            <a:chOff x="7430889" y="2175794"/>
            <a:chExt cx="269626" cy="276999"/>
          </a:xfrm>
        </p:grpSpPr>
        <p:sp>
          <p:nvSpPr>
            <p:cNvPr id="23" name="TextBox 22"/>
            <p:cNvSpPr txBox="1"/>
            <p:nvPr/>
          </p:nvSpPr>
          <p:spPr>
            <a:xfrm>
              <a:off x="7430889" y="2175794"/>
              <a:ext cx="269626" cy="276999"/>
            </a:xfrm>
            <a:prstGeom prst="rect">
              <a:avLst/>
            </a:prstGeom>
            <a:noFill/>
          </p:spPr>
          <p:txBody>
            <a:bodyPr wrap="none" rtlCol="0">
              <a:spAutoFit/>
            </a:bodyPr>
            <a:lstStyle/>
            <a:p>
              <a:r>
                <a:rPr lang="en-US" dirty="0"/>
                <a:t>3</a:t>
              </a:r>
            </a:p>
          </p:txBody>
        </p:sp>
        <p:sp>
          <p:nvSpPr>
            <p:cNvPr id="24" name="Oval 23"/>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5032632" y="1828166"/>
            <a:ext cx="269626" cy="276999"/>
            <a:chOff x="7430889" y="2175794"/>
            <a:chExt cx="269626" cy="276999"/>
          </a:xfrm>
        </p:grpSpPr>
        <p:sp>
          <p:nvSpPr>
            <p:cNvPr id="26" name="TextBox 25"/>
            <p:cNvSpPr txBox="1"/>
            <p:nvPr/>
          </p:nvSpPr>
          <p:spPr>
            <a:xfrm>
              <a:off x="7430889" y="2175794"/>
              <a:ext cx="269626" cy="276999"/>
            </a:xfrm>
            <a:prstGeom prst="rect">
              <a:avLst/>
            </a:prstGeom>
            <a:noFill/>
          </p:spPr>
          <p:txBody>
            <a:bodyPr wrap="none" rtlCol="0">
              <a:spAutoFit/>
            </a:bodyPr>
            <a:lstStyle/>
            <a:p>
              <a:r>
                <a:rPr lang="en-US" dirty="0"/>
                <a:t>7</a:t>
              </a:r>
            </a:p>
          </p:txBody>
        </p:sp>
        <p:sp>
          <p:nvSpPr>
            <p:cNvPr id="27" name="Oval 26"/>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393982" y="1828166"/>
            <a:ext cx="269626" cy="276999"/>
            <a:chOff x="7430889" y="2175794"/>
            <a:chExt cx="269626" cy="276999"/>
          </a:xfrm>
        </p:grpSpPr>
        <p:sp>
          <p:nvSpPr>
            <p:cNvPr id="29" name="TextBox 28"/>
            <p:cNvSpPr txBox="1"/>
            <p:nvPr/>
          </p:nvSpPr>
          <p:spPr>
            <a:xfrm>
              <a:off x="7430889" y="2175794"/>
              <a:ext cx="269626" cy="276999"/>
            </a:xfrm>
            <a:prstGeom prst="rect">
              <a:avLst/>
            </a:prstGeom>
            <a:noFill/>
          </p:spPr>
          <p:txBody>
            <a:bodyPr wrap="none" rtlCol="0">
              <a:spAutoFit/>
            </a:bodyPr>
            <a:lstStyle/>
            <a:p>
              <a:r>
                <a:rPr lang="en-US" dirty="0" smtClean="0"/>
                <a:t>1</a:t>
              </a:r>
              <a:endParaRPr lang="en-US" dirty="0"/>
            </a:p>
          </p:txBody>
        </p:sp>
        <p:sp>
          <p:nvSpPr>
            <p:cNvPr id="30" name="Oval 29"/>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2715417" y="4682205"/>
            <a:ext cx="269626" cy="276999"/>
            <a:chOff x="7430889" y="2175794"/>
            <a:chExt cx="269626" cy="276999"/>
          </a:xfrm>
        </p:grpSpPr>
        <p:sp>
          <p:nvSpPr>
            <p:cNvPr id="32" name="TextBox 31"/>
            <p:cNvSpPr txBox="1"/>
            <p:nvPr/>
          </p:nvSpPr>
          <p:spPr>
            <a:xfrm>
              <a:off x="7430889" y="2175794"/>
              <a:ext cx="269626" cy="276999"/>
            </a:xfrm>
            <a:prstGeom prst="rect">
              <a:avLst/>
            </a:prstGeom>
            <a:noFill/>
          </p:spPr>
          <p:txBody>
            <a:bodyPr wrap="none" rtlCol="0">
              <a:spAutoFit/>
            </a:bodyPr>
            <a:lstStyle/>
            <a:p>
              <a:r>
                <a:rPr lang="en-US" dirty="0"/>
                <a:t>6</a:t>
              </a:r>
            </a:p>
          </p:txBody>
        </p:sp>
        <p:sp>
          <p:nvSpPr>
            <p:cNvPr id="33" name="Oval 32"/>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2702700" y="1808784"/>
            <a:ext cx="269626" cy="276999"/>
            <a:chOff x="7430889" y="2175794"/>
            <a:chExt cx="269626" cy="276999"/>
          </a:xfrm>
        </p:grpSpPr>
        <p:sp>
          <p:nvSpPr>
            <p:cNvPr id="35" name="TextBox 34"/>
            <p:cNvSpPr txBox="1"/>
            <p:nvPr/>
          </p:nvSpPr>
          <p:spPr>
            <a:xfrm>
              <a:off x="7430889" y="2175794"/>
              <a:ext cx="269626" cy="276999"/>
            </a:xfrm>
            <a:prstGeom prst="rect">
              <a:avLst/>
            </a:prstGeom>
            <a:noFill/>
          </p:spPr>
          <p:txBody>
            <a:bodyPr wrap="none" rtlCol="0">
              <a:spAutoFit/>
            </a:bodyPr>
            <a:lstStyle/>
            <a:p>
              <a:r>
                <a:rPr lang="en-US" dirty="0" smtClean="0"/>
                <a:t>4</a:t>
              </a:r>
              <a:endParaRPr lang="en-US" dirty="0"/>
            </a:p>
          </p:txBody>
        </p:sp>
        <p:sp>
          <p:nvSpPr>
            <p:cNvPr id="36" name="Oval 35"/>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016528" y="4706726"/>
            <a:ext cx="269627" cy="276999"/>
            <a:chOff x="7430889" y="2175794"/>
            <a:chExt cx="269626" cy="276999"/>
          </a:xfrm>
        </p:grpSpPr>
        <p:sp>
          <p:nvSpPr>
            <p:cNvPr id="38" name="TextBox 37"/>
            <p:cNvSpPr txBox="1"/>
            <p:nvPr/>
          </p:nvSpPr>
          <p:spPr>
            <a:xfrm>
              <a:off x="7430889" y="2175794"/>
              <a:ext cx="269626" cy="276999"/>
            </a:xfrm>
            <a:prstGeom prst="rect">
              <a:avLst/>
            </a:prstGeom>
            <a:noFill/>
          </p:spPr>
          <p:txBody>
            <a:bodyPr wrap="none" rtlCol="0">
              <a:spAutoFit/>
            </a:bodyPr>
            <a:lstStyle/>
            <a:p>
              <a:r>
                <a:rPr lang="en-US" dirty="0"/>
                <a:t>9</a:t>
              </a:r>
            </a:p>
          </p:txBody>
        </p:sp>
        <p:sp>
          <p:nvSpPr>
            <p:cNvPr id="39" name="Oval 38"/>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5032632" y="3099125"/>
            <a:ext cx="269626" cy="276999"/>
            <a:chOff x="7430889" y="2175794"/>
            <a:chExt cx="269626" cy="276999"/>
          </a:xfrm>
        </p:grpSpPr>
        <p:sp>
          <p:nvSpPr>
            <p:cNvPr id="41" name="TextBox 40"/>
            <p:cNvSpPr txBox="1"/>
            <p:nvPr/>
          </p:nvSpPr>
          <p:spPr>
            <a:xfrm>
              <a:off x="7430889" y="2175794"/>
              <a:ext cx="269626" cy="276999"/>
            </a:xfrm>
            <a:prstGeom prst="rect">
              <a:avLst/>
            </a:prstGeom>
            <a:noFill/>
          </p:spPr>
          <p:txBody>
            <a:bodyPr wrap="none" rtlCol="0">
              <a:spAutoFit/>
            </a:bodyPr>
            <a:lstStyle/>
            <a:p>
              <a:r>
                <a:rPr lang="en-US" dirty="0" smtClean="0"/>
                <a:t>8</a:t>
              </a:r>
              <a:endParaRPr lang="en-US" dirty="0"/>
            </a:p>
          </p:txBody>
        </p:sp>
        <p:sp>
          <p:nvSpPr>
            <p:cNvPr id="42" name="Oval 41"/>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2702700" y="3061989"/>
            <a:ext cx="269626" cy="276999"/>
            <a:chOff x="7430889" y="2175794"/>
            <a:chExt cx="269626" cy="276999"/>
          </a:xfrm>
        </p:grpSpPr>
        <p:sp>
          <p:nvSpPr>
            <p:cNvPr id="44" name="TextBox 43"/>
            <p:cNvSpPr txBox="1"/>
            <p:nvPr/>
          </p:nvSpPr>
          <p:spPr>
            <a:xfrm>
              <a:off x="7430889" y="2175794"/>
              <a:ext cx="269626" cy="276999"/>
            </a:xfrm>
            <a:prstGeom prst="rect">
              <a:avLst/>
            </a:prstGeom>
            <a:noFill/>
          </p:spPr>
          <p:txBody>
            <a:bodyPr wrap="none" rtlCol="0">
              <a:spAutoFit/>
            </a:bodyPr>
            <a:lstStyle/>
            <a:p>
              <a:r>
                <a:rPr lang="en-US" dirty="0"/>
                <a:t>5</a:t>
              </a:r>
            </a:p>
          </p:txBody>
        </p:sp>
        <p:sp>
          <p:nvSpPr>
            <p:cNvPr id="45" name="Oval 44"/>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7326897" y="1845501"/>
            <a:ext cx="354584" cy="276999"/>
            <a:chOff x="7388410" y="2175794"/>
            <a:chExt cx="354584" cy="276999"/>
          </a:xfrm>
        </p:grpSpPr>
        <p:sp>
          <p:nvSpPr>
            <p:cNvPr id="47" name="TextBox 46"/>
            <p:cNvSpPr txBox="1"/>
            <p:nvPr/>
          </p:nvSpPr>
          <p:spPr>
            <a:xfrm>
              <a:off x="7388410" y="2175794"/>
              <a:ext cx="354584" cy="276999"/>
            </a:xfrm>
            <a:prstGeom prst="rect">
              <a:avLst/>
            </a:prstGeom>
            <a:noFill/>
          </p:spPr>
          <p:txBody>
            <a:bodyPr wrap="none" rtlCol="0">
              <a:spAutoFit/>
            </a:bodyPr>
            <a:lstStyle/>
            <a:p>
              <a:r>
                <a:rPr lang="en-US" dirty="0" smtClean="0"/>
                <a:t>10</a:t>
              </a:r>
              <a:endParaRPr lang="en-US" dirty="0"/>
            </a:p>
          </p:txBody>
        </p:sp>
        <p:sp>
          <p:nvSpPr>
            <p:cNvPr id="48" name="Oval 47"/>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 name="TextBox 49"/>
          <p:cNvSpPr txBox="1"/>
          <p:nvPr/>
        </p:nvSpPr>
        <p:spPr>
          <a:xfrm>
            <a:off x="5021417" y="3165454"/>
            <a:ext cx="2136592" cy="1200329"/>
          </a:xfrm>
          <a:prstGeom prst="rect">
            <a:avLst/>
          </a:prstGeom>
          <a:noFill/>
        </p:spPr>
        <p:txBody>
          <a:bodyPr wrap="square" rtlCol="0">
            <a:spAutoFit/>
          </a:bodyPr>
          <a:lstStyle/>
          <a:p>
            <a:pPr algn="l"/>
            <a:r>
              <a:rPr lang="en-US" dirty="0" smtClean="0"/>
              <a:t>      TRAINING </a:t>
            </a:r>
            <a:r>
              <a:rPr lang="en-US" dirty="0" smtClean="0"/>
              <a:t>LOAD</a:t>
            </a:r>
          </a:p>
          <a:p>
            <a:pPr algn="l"/>
            <a:r>
              <a:rPr lang="en-US" dirty="0" smtClean="0">
                <a:solidFill>
                  <a:schemeClr val="bg2"/>
                </a:solidFill>
              </a:rPr>
              <a:t>Easy to use and </a:t>
            </a:r>
          </a:p>
          <a:p>
            <a:pPr algn="l"/>
            <a:r>
              <a:rPr lang="en-US" dirty="0">
                <a:solidFill>
                  <a:schemeClr val="bg2"/>
                </a:solidFill>
              </a:rPr>
              <a:t>r</a:t>
            </a:r>
            <a:r>
              <a:rPr lang="en-US" dirty="0" smtClean="0">
                <a:solidFill>
                  <a:schemeClr val="bg2"/>
                </a:solidFill>
              </a:rPr>
              <a:t>emember how to use. Applies to wearer and the </a:t>
            </a:r>
          </a:p>
          <a:p>
            <a:pPr algn="l"/>
            <a:r>
              <a:rPr lang="en-US" dirty="0" smtClean="0">
                <a:solidFill>
                  <a:schemeClr val="bg2"/>
                </a:solidFill>
              </a:rPr>
              <a:t>support /command team. </a:t>
            </a:r>
          </a:p>
          <a:p>
            <a:pPr algn="l"/>
            <a:r>
              <a:rPr lang="en-US" dirty="0" smtClean="0">
                <a:solidFill>
                  <a:schemeClr val="bg2"/>
                </a:solidFill>
              </a:rPr>
              <a:t>Uses standard measures</a:t>
            </a:r>
            <a:endParaRPr lang="en-US" dirty="0">
              <a:solidFill>
                <a:schemeClr val="bg2"/>
              </a:solidFill>
            </a:endParaRPr>
          </a:p>
        </p:txBody>
      </p:sp>
      <p:sp>
        <p:nvSpPr>
          <p:cNvPr id="51" name="TextBox 50"/>
          <p:cNvSpPr txBox="1"/>
          <p:nvPr/>
        </p:nvSpPr>
        <p:spPr>
          <a:xfrm>
            <a:off x="405221" y="4760970"/>
            <a:ext cx="2117455" cy="646331"/>
          </a:xfrm>
          <a:prstGeom prst="rect">
            <a:avLst/>
          </a:prstGeom>
          <a:noFill/>
        </p:spPr>
        <p:txBody>
          <a:bodyPr wrap="square" rtlCol="0">
            <a:spAutoFit/>
          </a:bodyPr>
          <a:lstStyle/>
          <a:p>
            <a:pPr algn="l"/>
            <a:r>
              <a:rPr lang="en-US" dirty="0" smtClean="0"/>
              <a:t>      DONNING </a:t>
            </a:r>
            <a:r>
              <a:rPr lang="en-US" dirty="0" smtClean="0"/>
              <a:t>DOFFING</a:t>
            </a:r>
          </a:p>
          <a:p>
            <a:pPr algn="l"/>
            <a:r>
              <a:rPr lang="en-US" dirty="0" smtClean="0">
                <a:solidFill>
                  <a:schemeClr val="bg2"/>
                </a:solidFill>
              </a:rPr>
              <a:t>Ease of use is </a:t>
            </a:r>
          </a:p>
          <a:p>
            <a:pPr algn="l"/>
            <a:r>
              <a:rPr lang="en-US" dirty="0" smtClean="0">
                <a:solidFill>
                  <a:schemeClr val="bg2"/>
                </a:solidFill>
              </a:rPr>
              <a:t>imperative</a:t>
            </a:r>
          </a:p>
        </p:txBody>
      </p:sp>
      <p:sp>
        <p:nvSpPr>
          <p:cNvPr id="52" name="TextBox 51"/>
          <p:cNvSpPr txBox="1"/>
          <p:nvPr/>
        </p:nvSpPr>
        <p:spPr>
          <a:xfrm>
            <a:off x="378499" y="3165454"/>
            <a:ext cx="2128694" cy="646331"/>
          </a:xfrm>
          <a:prstGeom prst="rect">
            <a:avLst/>
          </a:prstGeom>
          <a:noFill/>
        </p:spPr>
        <p:txBody>
          <a:bodyPr wrap="square" rtlCol="0">
            <a:spAutoFit/>
          </a:bodyPr>
          <a:lstStyle/>
          <a:p>
            <a:pPr algn="l"/>
            <a:r>
              <a:rPr lang="en-US" dirty="0" smtClean="0"/>
              <a:t>      ENTANGLEMENT </a:t>
            </a:r>
            <a:r>
              <a:rPr lang="en-US" dirty="0" smtClean="0"/>
              <a:t>RISK</a:t>
            </a:r>
          </a:p>
          <a:p>
            <a:pPr algn="l"/>
            <a:r>
              <a:rPr lang="en-US" dirty="0" smtClean="0">
                <a:solidFill>
                  <a:schemeClr val="bg2"/>
                </a:solidFill>
              </a:rPr>
              <a:t>Tech should not encumber or snag.</a:t>
            </a:r>
            <a:endParaRPr lang="en-US" dirty="0">
              <a:solidFill>
                <a:schemeClr val="bg2"/>
              </a:solidFill>
            </a:endParaRPr>
          </a:p>
        </p:txBody>
      </p:sp>
      <p:grpSp>
        <p:nvGrpSpPr>
          <p:cNvPr id="57" name="Group 56"/>
          <p:cNvGrpSpPr/>
          <p:nvPr/>
        </p:nvGrpSpPr>
        <p:grpSpPr>
          <a:xfrm>
            <a:off x="7321328" y="3099125"/>
            <a:ext cx="346120" cy="276999"/>
            <a:chOff x="7392642" y="2175794"/>
            <a:chExt cx="346120" cy="276999"/>
          </a:xfrm>
        </p:grpSpPr>
        <p:sp>
          <p:nvSpPr>
            <p:cNvPr id="58" name="TextBox 57"/>
            <p:cNvSpPr txBox="1"/>
            <p:nvPr/>
          </p:nvSpPr>
          <p:spPr>
            <a:xfrm>
              <a:off x="7392642" y="2175794"/>
              <a:ext cx="346120" cy="276999"/>
            </a:xfrm>
            <a:prstGeom prst="rect">
              <a:avLst/>
            </a:prstGeom>
            <a:noFill/>
          </p:spPr>
          <p:txBody>
            <a:bodyPr wrap="none" rtlCol="0">
              <a:spAutoFit/>
            </a:bodyPr>
            <a:lstStyle/>
            <a:p>
              <a:r>
                <a:rPr lang="en-US" dirty="0" smtClean="0"/>
                <a:t>11</a:t>
              </a:r>
              <a:endParaRPr lang="en-US" dirty="0"/>
            </a:p>
          </p:txBody>
        </p:sp>
        <p:sp>
          <p:nvSpPr>
            <p:cNvPr id="59" name="Oval 58"/>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p:cNvGrpSpPr/>
          <p:nvPr/>
        </p:nvGrpSpPr>
        <p:grpSpPr>
          <a:xfrm>
            <a:off x="7317096" y="4640982"/>
            <a:ext cx="354584" cy="276999"/>
            <a:chOff x="7388410" y="2175794"/>
            <a:chExt cx="354584" cy="276999"/>
          </a:xfrm>
        </p:grpSpPr>
        <p:sp>
          <p:nvSpPr>
            <p:cNvPr id="61" name="TextBox 60"/>
            <p:cNvSpPr txBox="1"/>
            <p:nvPr/>
          </p:nvSpPr>
          <p:spPr>
            <a:xfrm>
              <a:off x="7388410" y="2175794"/>
              <a:ext cx="354584" cy="276999"/>
            </a:xfrm>
            <a:prstGeom prst="rect">
              <a:avLst/>
            </a:prstGeom>
            <a:noFill/>
          </p:spPr>
          <p:txBody>
            <a:bodyPr wrap="none" rtlCol="0">
              <a:spAutoFit/>
            </a:bodyPr>
            <a:lstStyle/>
            <a:p>
              <a:r>
                <a:rPr lang="en-US" dirty="0" smtClean="0"/>
                <a:t>12</a:t>
              </a:r>
              <a:endParaRPr lang="en-US" dirty="0"/>
            </a:p>
          </p:txBody>
        </p:sp>
        <p:sp>
          <p:nvSpPr>
            <p:cNvPr id="62" name="Oval 61"/>
            <p:cNvSpPr/>
            <p:nvPr/>
          </p:nvSpPr>
          <p:spPr>
            <a:xfrm>
              <a:off x="7430889" y="2175794"/>
              <a:ext cx="269626" cy="276999"/>
            </a:xfrm>
            <a:prstGeom prst="ellips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3" name="Title 1"/>
          <p:cNvSpPr txBox="1">
            <a:spLocks/>
          </p:cNvSpPr>
          <p:nvPr/>
        </p:nvSpPr>
        <p:spPr>
          <a:xfrm>
            <a:off x="1168400" y="228600"/>
            <a:ext cx="8432800" cy="533400"/>
          </a:xfrm>
          <a:prstGeom prst="rect">
            <a:avLst/>
          </a:prstGeom>
        </p:spPr>
        <p:txBody>
          <a:bodyPr/>
          <a:lstStyle>
            <a:lvl1pPr algn="l" rtl="0" eaLnBrk="0" fontAlgn="base" hangingPunct="0">
              <a:spcBef>
                <a:spcPct val="0"/>
              </a:spcBef>
              <a:spcAft>
                <a:spcPct val="0"/>
              </a:spcAft>
              <a:defRPr sz="3200" b="1">
                <a:solidFill>
                  <a:srgbClr val="C00000"/>
                </a:solidFill>
                <a:latin typeface="Corbel" pitchFamily="34" charset="0"/>
                <a:ea typeface="+mj-ea"/>
                <a:cs typeface="+mj-cs"/>
              </a:defRPr>
            </a:lvl1pPr>
            <a:lvl2pPr algn="l" rtl="0" eaLnBrk="0" fontAlgn="base" hangingPunct="0">
              <a:spcBef>
                <a:spcPct val="0"/>
              </a:spcBef>
              <a:spcAft>
                <a:spcPct val="0"/>
              </a:spcAft>
              <a:defRPr sz="3200">
                <a:solidFill>
                  <a:srgbClr val="E00000"/>
                </a:solidFill>
                <a:latin typeface="Myriad Pro Cond"/>
                <a:cs typeface="Times New Roman" pitchFamily="18" charset="0"/>
              </a:defRPr>
            </a:lvl2pPr>
            <a:lvl3pPr algn="l" rtl="0" eaLnBrk="0" fontAlgn="base" hangingPunct="0">
              <a:spcBef>
                <a:spcPct val="0"/>
              </a:spcBef>
              <a:spcAft>
                <a:spcPct val="0"/>
              </a:spcAft>
              <a:defRPr sz="3200">
                <a:solidFill>
                  <a:srgbClr val="E00000"/>
                </a:solidFill>
                <a:latin typeface="Myriad Pro Cond"/>
                <a:cs typeface="Times New Roman" pitchFamily="18" charset="0"/>
              </a:defRPr>
            </a:lvl3pPr>
            <a:lvl4pPr algn="l" rtl="0" eaLnBrk="0" fontAlgn="base" hangingPunct="0">
              <a:spcBef>
                <a:spcPct val="0"/>
              </a:spcBef>
              <a:spcAft>
                <a:spcPct val="0"/>
              </a:spcAft>
              <a:defRPr sz="3200">
                <a:solidFill>
                  <a:srgbClr val="E00000"/>
                </a:solidFill>
                <a:latin typeface="Myriad Pro Cond"/>
                <a:cs typeface="Times New Roman" pitchFamily="18" charset="0"/>
              </a:defRPr>
            </a:lvl4pPr>
            <a:lvl5pPr algn="l" rtl="0" eaLnBrk="0" fontAlgn="base" hangingPunct="0">
              <a:spcBef>
                <a:spcPct val="0"/>
              </a:spcBef>
              <a:spcAft>
                <a:spcPct val="0"/>
              </a:spcAft>
              <a:defRPr sz="3200">
                <a:solidFill>
                  <a:srgbClr val="E00000"/>
                </a:solidFill>
                <a:latin typeface="Myriad Pro Cond"/>
                <a:cs typeface="Times New Roman" pitchFamily="18" charset="0"/>
              </a:defRPr>
            </a:lvl5pPr>
            <a:lvl6pPr marL="457200" algn="l" rtl="0" fontAlgn="base">
              <a:spcBef>
                <a:spcPct val="0"/>
              </a:spcBef>
              <a:spcAft>
                <a:spcPct val="0"/>
              </a:spcAft>
              <a:defRPr sz="3200">
                <a:solidFill>
                  <a:srgbClr val="E00000"/>
                </a:solidFill>
                <a:latin typeface="Myriad Pro Cond"/>
                <a:cs typeface="Times New Roman" pitchFamily="18" charset="0"/>
              </a:defRPr>
            </a:lvl6pPr>
            <a:lvl7pPr marL="914400" algn="l" rtl="0" fontAlgn="base">
              <a:spcBef>
                <a:spcPct val="0"/>
              </a:spcBef>
              <a:spcAft>
                <a:spcPct val="0"/>
              </a:spcAft>
              <a:defRPr sz="3200">
                <a:solidFill>
                  <a:srgbClr val="E00000"/>
                </a:solidFill>
                <a:latin typeface="Myriad Pro Cond"/>
                <a:cs typeface="Times New Roman" pitchFamily="18" charset="0"/>
              </a:defRPr>
            </a:lvl7pPr>
            <a:lvl8pPr marL="1371600" algn="l" rtl="0" fontAlgn="base">
              <a:spcBef>
                <a:spcPct val="0"/>
              </a:spcBef>
              <a:spcAft>
                <a:spcPct val="0"/>
              </a:spcAft>
              <a:defRPr sz="3200">
                <a:solidFill>
                  <a:srgbClr val="E00000"/>
                </a:solidFill>
                <a:latin typeface="Myriad Pro Cond"/>
                <a:cs typeface="Times New Roman" pitchFamily="18" charset="0"/>
              </a:defRPr>
            </a:lvl8pPr>
            <a:lvl9pPr marL="1828800" algn="l" rtl="0" fontAlgn="base">
              <a:spcBef>
                <a:spcPct val="0"/>
              </a:spcBef>
              <a:spcAft>
                <a:spcPct val="0"/>
              </a:spcAft>
              <a:defRPr sz="3200">
                <a:solidFill>
                  <a:srgbClr val="E00000"/>
                </a:solidFill>
                <a:latin typeface="Myriad Pro Cond"/>
                <a:cs typeface="Times New Roman" pitchFamily="18" charset="0"/>
              </a:defRPr>
            </a:lvl9pPr>
          </a:lstStyle>
          <a:p>
            <a:r>
              <a:rPr lang="en-US" dirty="0" smtClean="0"/>
              <a:t>New Technology – value analysis</a:t>
            </a:r>
            <a:endParaRPr lang="en-US" dirty="0"/>
          </a:p>
        </p:txBody>
      </p:sp>
    </p:spTree>
    <p:extLst>
      <p:ext uri="{BB962C8B-B14F-4D97-AF65-F5344CB8AC3E}">
        <p14:creationId xmlns:p14="http://schemas.microsoft.com/office/powerpoint/2010/main" val="974567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Myriad Pro Cond"/>
        <a:ea typeface=""/>
        <a:cs typeface="Times New Roman"/>
      </a:majorFont>
      <a:minorFont>
        <a:latin typeface="Myriad Pro Cond"/>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46993</TotalTime>
  <Words>1069</Words>
  <Application>Microsoft Office PowerPoint</Application>
  <PresentationFormat>A4 Paper (210x297 mm)</PresentationFormat>
  <Paragraphs>239</Paragraphs>
  <Slides>13</Slides>
  <Notes>3</Notes>
  <HiddenSlides>2</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Zephyr Measure Life . . . Anywhere</vt:lpstr>
      <vt:lpstr>PowerPoint Presentation</vt:lpstr>
      <vt:lpstr>BAN to Internet</vt:lpstr>
      <vt:lpstr>BAN Tactical Communications</vt:lpstr>
      <vt:lpstr>BAN should support concept of operation </vt:lpstr>
      <vt:lpstr>PSM use examples in First Responder</vt:lpstr>
      <vt:lpstr>Usage Philosophy </vt:lpstr>
      <vt:lpstr>Value Analysis of new technology</vt:lpstr>
      <vt:lpstr>PowerPoint Presentation</vt:lpstr>
      <vt:lpstr>Value Analysis Examples</vt:lpstr>
      <vt:lpstr>Thank you</vt:lpstr>
      <vt:lpstr>Tracking and Managing Player Fatigue</vt:lpstr>
      <vt:lpstr>Tracking/Detecting Impact on Players</vt:lpstr>
    </vt:vector>
  </TitlesOfParts>
  <Company>rainman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blueboy</dc:creator>
  <cp:lastModifiedBy>Brian</cp:lastModifiedBy>
  <cp:revision>1397</cp:revision>
  <dcterms:created xsi:type="dcterms:W3CDTF">2006-07-23T09:15:06Z</dcterms:created>
  <dcterms:modified xsi:type="dcterms:W3CDTF">2011-06-20T11:25:03Z</dcterms:modified>
</cp:coreProperties>
</file>